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9" r:id="rId2"/>
    <p:sldId id="261" r:id="rId3"/>
    <p:sldId id="257" r:id="rId4"/>
    <p:sldId id="258" r:id="rId5"/>
    <p:sldId id="262" r:id="rId6"/>
    <p:sldId id="381" r:id="rId7"/>
    <p:sldId id="382" r:id="rId8"/>
    <p:sldId id="265" r:id="rId9"/>
    <p:sldId id="263" r:id="rId10"/>
    <p:sldId id="380" r:id="rId11"/>
    <p:sldId id="264" r:id="rId12"/>
    <p:sldId id="374" r:id="rId13"/>
    <p:sldId id="376" r:id="rId14"/>
    <p:sldId id="377" r:id="rId15"/>
    <p:sldId id="266" r:id="rId16"/>
    <p:sldId id="339" r:id="rId17"/>
    <p:sldId id="340" r:id="rId18"/>
    <p:sldId id="368" r:id="rId19"/>
    <p:sldId id="341" r:id="rId20"/>
    <p:sldId id="342" r:id="rId21"/>
    <p:sldId id="343" r:id="rId22"/>
    <p:sldId id="344" r:id="rId23"/>
    <p:sldId id="345" r:id="rId24"/>
    <p:sldId id="346" r:id="rId25"/>
    <p:sldId id="347" r:id="rId26"/>
    <p:sldId id="348"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363" r:id="rId42"/>
    <p:sldId id="364" r:id="rId43"/>
    <p:sldId id="306" r:id="rId44"/>
    <p:sldId id="307" r:id="rId45"/>
    <p:sldId id="308" r:id="rId46"/>
    <p:sldId id="309" r:id="rId47"/>
    <p:sldId id="310" r:id="rId48"/>
    <p:sldId id="311" r:id="rId49"/>
    <p:sldId id="312" r:id="rId50"/>
    <p:sldId id="313" r:id="rId51"/>
    <p:sldId id="314" r:id="rId52"/>
    <p:sldId id="316" r:id="rId53"/>
    <p:sldId id="317" r:id="rId54"/>
    <p:sldId id="319" r:id="rId55"/>
    <p:sldId id="321" r:id="rId56"/>
    <p:sldId id="323" r:id="rId57"/>
    <p:sldId id="325" r:id="rId58"/>
    <p:sldId id="326" r:id="rId59"/>
    <p:sldId id="327" r:id="rId60"/>
    <p:sldId id="328" r:id="rId61"/>
    <p:sldId id="329" r:id="rId62"/>
    <p:sldId id="330" r:id="rId63"/>
    <p:sldId id="276" r:id="rId64"/>
    <p:sldId id="277" r:id="rId65"/>
    <p:sldId id="281" r:id="rId66"/>
    <p:sldId id="282" r:id="rId67"/>
    <p:sldId id="287" r:id="rId68"/>
    <p:sldId id="289" r:id="rId69"/>
    <p:sldId id="290" r:id="rId70"/>
    <p:sldId id="291" r:id="rId71"/>
    <p:sldId id="292" r:id="rId72"/>
    <p:sldId id="267" r:id="rId73"/>
    <p:sldId id="26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75" d="100"/>
          <a:sy n="75" d="100"/>
        </p:scale>
        <p:origin x="-1224"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97A28-68DD-4829-95B7-31277019C406}" type="datetimeFigureOut">
              <a:rPr lang="en-IN" smtClean="0"/>
              <a:t>15-03-2019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95F4AB-7AA2-4992-9319-85CA95FE7F58}" type="slidenum">
              <a:rPr lang="en-IN" smtClean="0"/>
              <a:t>‹#›</a:t>
            </a:fld>
            <a:endParaRPr lang="en-IN"/>
          </a:p>
        </p:txBody>
      </p:sp>
    </p:spTree>
    <p:extLst>
      <p:ext uri="{BB962C8B-B14F-4D97-AF65-F5344CB8AC3E}">
        <p14:creationId xmlns:p14="http://schemas.microsoft.com/office/powerpoint/2010/main" val="277566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65892" name="Slide Number Placeholder 3"/>
          <p:cNvSpPr>
            <a:spLocks noGrp="1"/>
          </p:cNvSpPr>
          <p:nvPr>
            <p:ph type="sldNum" sz="quarter" idx="5"/>
          </p:nvPr>
        </p:nvSpPr>
        <p:spPr/>
        <p:txBody>
          <a:bodyPr/>
          <a:lstStyle/>
          <a:p>
            <a:pPr>
              <a:defRPr/>
            </a:pPr>
            <a:fld id="{A254BDBD-2DC0-40F2-A872-E1432A8DFA4E}" type="slidenum">
              <a:rPr lang="en-US" smtClean="0"/>
              <a:pPr>
                <a:defRPr/>
              </a:pPr>
              <a:t>43</a:t>
            </a:fld>
            <a:endParaRPr lang="en-US" smtClean="0"/>
          </a:p>
        </p:txBody>
      </p:sp>
    </p:spTree>
    <p:extLst>
      <p:ext uri="{BB962C8B-B14F-4D97-AF65-F5344CB8AC3E}">
        <p14:creationId xmlns:p14="http://schemas.microsoft.com/office/powerpoint/2010/main" val="2235329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39620" name="Slide Number Placeholder 3"/>
          <p:cNvSpPr>
            <a:spLocks noGrp="1"/>
          </p:cNvSpPr>
          <p:nvPr>
            <p:ph type="sldNum" sz="quarter" idx="5"/>
          </p:nvPr>
        </p:nvSpPr>
        <p:spPr/>
        <p:txBody>
          <a:bodyPr/>
          <a:lstStyle/>
          <a:p>
            <a:pPr>
              <a:defRPr/>
            </a:pPr>
            <a:fld id="{1BB15D57-97B8-40D8-B047-000010F35F5E}" type="slidenum">
              <a:rPr lang="en-US" smtClean="0"/>
              <a:pPr>
                <a:defRPr/>
              </a:pPr>
              <a:t>54</a:t>
            </a:fld>
            <a:endParaRPr lang="en-US" smtClean="0"/>
          </a:p>
        </p:txBody>
      </p:sp>
    </p:spTree>
    <p:extLst>
      <p:ext uri="{BB962C8B-B14F-4D97-AF65-F5344CB8AC3E}">
        <p14:creationId xmlns:p14="http://schemas.microsoft.com/office/powerpoint/2010/main" val="614901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44740" name="Slide Number Placeholder 3"/>
          <p:cNvSpPr>
            <a:spLocks noGrp="1"/>
          </p:cNvSpPr>
          <p:nvPr>
            <p:ph type="sldNum" sz="quarter" idx="5"/>
          </p:nvPr>
        </p:nvSpPr>
        <p:spPr/>
        <p:txBody>
          <a:bodyPr/>
          <a:lstStyle/>
          <a:p>
            <a:pPr>
              <a:defRPr/>
            </a:pPr>
            <a:fld id="{F96BB264-A26E-475D-8384-C6915D0C899D}" type="slidenum">
              <a:rPr lang="en-US" smtClean="0"/>
              <a:pPr>
                <a:defRPr/>
              </a:pPr>
              <a:t>55</a:t>
            </a:fld>
            <a:endParaRPr lang="en-US" smtClean="0"/>
          </a:p>
        </p:txBody>
      </p:sp>
    </p:spTree>
    <p:extLst>
      <p:ext uri="{BB962C8B-B14F-4D97-AF65-F5344CB8AC3E}">
        <p14:creationId xmlns:p14="http://schemas.microsoft.com/office/powerpoint/2010/main" val="52680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50884" name="Slide Number Placeholder 3"/>
          <p:cNvSpPr>
            <a:spLocks noGrp="1"/>
          </p:cNvSpPr>
          <p:nvPr>
            <p:ph type="sldNum" sz="quarter" idx="5"/>
          </p:nvPr>
        </p:nvSpPr>
        <p:spPr/>
        <p:txBody>
          <a:bodyPr/>
          <a:lstStyle/>
          <a:p>
            <a:pPr>
              <a:defRPr/>
            </a:pPr>
            <a:fld id="{37D1FE2C-DAEF-4B1A-A749-A254D49FEECC}" type="slidenum">
              <a:rPr lang="en-US" smtClean="0"/>
              <a:pPr>
                <a:defRPr/>
              </a:pPr>
              <a:t>56</a:t>
            </a:fld>
            <a:endParaRPr lang="en-US" smtClean="0"/>
          </a:p>
        </p:txBody>
      </p:sp>
    </p:spTree>
    <p:extLst>
      <p:ext uri="{BB962C8B-B14F-4D97-AF65-F5344CB8AC3E}">
        <p14:creationId xmlns:p14="http://schemas.microsoft.com/office/powerpoint/2010/main" val="3332645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69316" name="Slide Number Placeholder 3"/>
          <p:cNvSpPr>
            <a:spLocks noGrp="1"/>
          </p:cNvSpPr>
          <p:nvPr>
            <p:ph type="sldNum" sz="quarter" idx="5"/>
          </p:nvPr>
        </p:nvSpPr>
        <p:spPr/>
        <p:txBody>
          <a:bodyPr/>
          <a:lstStyle/>
          <a:p>
            <a:pPr>
              <a:defRPr/>
            </a:pPr>
            <a:fld id="{A928CD79-CA2E-4311-A301-210B804A34FB}" type="slidenum">
              <a:rPr lang="en-US" smtClean="0"/>
              <a:pPr>
                <a:defRPr/>
              </a:pPr>
              <a:t>57</a:t>
            </a:fld>
            <a:endParaRPr lang="en-US" smtClean="0"/>
          </a:p>
        </p:txBody>
      </p:sp>
    </p:spTree>
    <p:extLst>
      <p:ext uri="{BB962C8B-B14F-4D97-AF65-F5344CB8AC3E}">
        <p14:creationId xmlns:p14="http://schemas.microsoft.com/office/powerpoint/2010/main" val="842132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71364" name="Slide Number Placeholder 3"/>
          <p:cNvSpPr>
            <a:spLocks noGrp="1"/>
          </p:cNvSpPr>
          <p:nvPr>
            <p:ph type="sldNum" sz="quarter" idx="5"/>
          </p:nvPr>
        </p:nvSpPr>
        <p:spPr/>
        <p:txBody>
          <a:bodyPr/>
          <a:lstStyle/>
          <a:p>
            <a:pPr>
              <a:defRPr/>
            </a:pPr>
            <a:fld id="{F2777E2C-6E0F-4874-B226-4AB18E638D54}" type="slidenum">
              <a:rPr lang="en-US" smtClean="0"/>
              <a:pPr>
                <a:defRPr/>
              </a:pPr>
              <a:t>58</a:t>
            </a:fld>
            <a:endParaRPr lang="en-US" smtClean="0"/>
          </a:p>
        </p:txBody>
      </p:sp>
    </p:spTree>
    <p:extLst>
      <p:ext uri="{BB962C8B-B14F-4D97-AF65-F5344CB8AC3E}">
        <p14:creationId xmlns:p14="http://schemas.microsoft.com/office/powerpoint/2010/main" val="179208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dirty="0" smtClean="0"/>
          </a:p>
        </p:txBody>
      </p:sp>
      <p:sp>
        <p:nvSpPr>
          <p:cNvPr id="277508" name="Slide Number Placeholder 3"/>
          <p:cNvSpPr>
            <a:spLocks noGrp="1"/>
          </p:cNvSpPr>
          <p:nvPr>
            <p:ph type="sldNum" sz="quarter" idx="5"/>
          </p:nvPr>
        </p:nvSpPr>
        <p:spPr/>
        <p:txBody>
          <a:bodyPr/>
          <a:lstStyle/>
          <a:p>
            <a:pPr>
              <a:defRPr/>
            </a:pPr>
            <a:fld id="{337B0BB6-7BDC-4B48-B885-D4211A9F4910}" type="slidenum">
              <a:rPr lang="en-US" smtClean="0"/>
              <a:pPr>
                <a:defRPr/>
              </a:pPr>
              <a:t>61</a:t>
            </a:fld>
            <a:endParaRPr lang="en-US" smtClean="0"/>
          </a:p>
        </p:txBody>
      </p:sp>
    </p:spTree>
    <p:extLst>
      <p:ext uri="{BB962C8B-B14F-4D97-AF65-F5344CB8AC3E}">
        <p14:creationId xmlns:p14="http://schemas.microsoft.com/office/powerpoint/2010/main" val="51442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78532" name="Slide Number Placeholder 3"/>
          <p:cNvSpPr>
            <a:spLocks noGrp="1"/>
          </p:cNvSpPr>
          <p:nvPr>
            <p:ph type="sldNum" sz="quarter" idx="5"/>
          </p:nvPr>
        </p:nvSpPr>
        <p:spPr/>
        <p:txBody>
          <a:bodyPr/>
          <a:lstStyle/>
          <a:p>
            <a:pPr>
              <a:defRPr/>
            </a:pPr>
            <a:fld id="{F5A81B19-B3AE-4699-84AE-802BB78428C9}" type="slidenum">
              <a:rPr lang="en-US" smtClean="0"/>
              <a:pPr>
                <a:defRPr/>
              </a:pPr>
              <a:t>62</a:t>
            </a:fld>
            <a:endParaRPr lang="en-US" smtClean="0"/>
          </a:p>
        </p:txBody>
      </p:sp>
    </p:spTree>
    <p:extLst>
      <p:ext uri="{BB962C8B-B14F-4D97-AF65-F5344CB8AC3E}">
        <p14:creationId xmlns:p14="http://schemas.microsoft.com/office/powerpoint/2010/main" val="1840425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E587355A-15C9-4813-AF73-5A39DA41DF64}" type="slidenum">
              <a:rPr lang="en-US" altLang="en-US" sz="1200" smtClean="0">
                <a:cs typeface="Times New Roman" pitchFamily="18" charset="0"/>
              </a:rPr>
              <a:pPr/>
              <a:t>64</a:t>
            </a:fld>
            <a:endParaRPr lang="en-US" altLang="en-US" sz="1200" smtClean="0">
              <a:cs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charset="0"/>
            </a:endParaRPr>
          </a:p>
        </p:txBody>
      </p:sp>
    </p:spTree>
    <p:extLst>
      <p:ext uri="{BB962C8B-B14F-4D97-AF65-F5344CB8AC3E}">
        <p14:creationId xmlns:p14="http://schemas.microsoft.com/office/powerpoint/2010/main" val="384474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66916" name="Slide Number Placeholder 3"/>
          <p:cNvSpPr>
            <a:spLocks noGrp="1"/>
          </p:cNvSpPr>
          <p:nvPr>
            <p:ph type="sldNum" sz="quarter" idx="5"/>
          </p:nvPr>
        </p:nvSpPr>
        <p:spPr/>
        <p:txBody>
          <a:bodyPr/>
          <a:lstStyle/>
          <a:p>
            <a:pPr>
              <a:defRPr/>
            </a:pPr>
            <a:fld id="{15436E7E-8053-4B8A-95B7-D6896F1E3D52}" type="slidenum">
              <a:rPr lang="en-US" smtClean="0"/>
              <a:pPr>
                <a:defRPr/>
              </a:pPr>
              <a:t>44</a:t>
            </a:fld>
            <a:endParaRPr lang="en-US" smtClean="0"/>
          </a:p>
        </p:txBody>
      </p:sp>
    </p:spTree>
    <p:extLst>
      <p:ext uri="{BB962C8B-B14F-4D97-AF65-F5344CB8AC3E}">
        <p14:creationId xmlns:p14="http://schemas.microsoft.com/office/powerpoint/2010/main" val="391986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86372" name="Slide Number Placeholder 3"/>
          <p:cNvSpPr>
            <a:spLocks noGrp="1"/>
          </p:cNvSpPr>
          <p:nvPr>
            <p:ph type="sldNum" sz="quarter" idx="5"/>
          </p:nvPr>
        </p:nvSpPr>
        <p:spPr/>
        <p:txBody>
          <a:bodyPr/>
          <a:lstStyle/>
          <a:p>
            <a:pPr>
              <a:defRPr/>
            </a:pPr>
            <a:fld id="{4E7479D1-95CF-42F7-AE99-39821D399CB3}" type="slidenum">
              <a:rPr lang="en-US" smtClean="0"/>
              <a:pPr>
                <a:defRPr/>
              </a:pPr>
              <a:t>45</a:t>
            </a:fld>
            <a:endParaRPr lang="en-US" smtClean="0"/>
          </a:p>
        </p:txBody>
      </p:sp>
    </p:spTree>
    <p:extLst>
      <p:ext uri="{BB962C8B-B14F-4D97-AF65-F5344CB8AC3E}">
        <p14:creationId xmlns:p14="http://schemas.microsoft.com/office/powerpoint/2010/main" val="311863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94564" name="Slide Number Placeholder 3"/>
          <p:cNvSpPr>
            <a:spLocks noGrp="1"/>
          </p:cNvSpPr>
          <p:nvPr>
            <p:ph type="sldNum" sz="quarter" idx="5"/>
          </p:nvPr>
        </p:nvSpPr>
        <p:spPr/>
        <p:txBody>
          <a:bodyPr/>
          <a:lstStyle/>
          <a:p>
            <a:pPr>
              <a:defRPr/>
            </a:pPr>
            <a:fld id="{98E4E20C-9452-4F1C-8E7C-85C9A1AA5105}" type="slidenum">
              <a:rPr lang="en-US" smtClean="0"/>
              <a:pPr>
                <a:defRPr/>
              </a:pPr>
              <a:t>46</a:t>
            </a:fld>
            <a:endParaRPr lang="en-US" smtClean="0"/>
          </a:p>
        </p:txBody>
      </p:sp>
    </p:spTree>
    <p:extLst>
      <p:ext uri="{BB962C8B-B14F-4D97-AF65-F5344CB8AC3E}">
        <p14:creationId xmlns:p14="http://schemas.microsoft.com/office/powerpoint/2010/main" val="318454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88420" name="Slide Number Placeholder 3"/>
          <p:cNvSpPr>
            <a:spLocks noGrp="1"/>
          </p:cNvSpPr>
          <p:nvPr>
            <p:ph type="sldNum" sz="quarter" idx="5"/>
          </p:nvPr>
        </p:nvSpPr>
        <p:spPr/>
        <p:txBody>
          <a:bodyPr/>
          <a:lstStyle/>
          <a:p>
            <a:pPr>
              <a:defRPr/>
            </a:pPr>
            <a:fld id="{460EF4C4-B399-4E35-AE15-73EF460E3900}" type="slidenum">
              <a:rPr lang="en-US" smtClean="0"/>
              <a:pPr>
                <a:defRPr/>
              </a:pPr>
              <a:t>47</a:t>
            </a:fld>
            <a:endParaRPr lang="en-US" smtClean="0"/>
          </a:p>
        </p:txBody>
      </p:sp>
    </p:spTree>
    <p:extLst>
      <p:ext uri="{BB962C8B-B14F-4D97-AF65-F5344CB8AC3E}">
        <p14:creationId xmlns:p14="http://schemas.microsoft.com/office/powerpoint/2010/main" val="97440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89444" name="Slide Number Placeholder 3"/>
          <p:cNvSpPr>
            <a:spLocks noGrp="1"/>
          </p:cNvSpPr>
          <p:nvPr>
            <p:ph type="sldNum" sz="quarter" idx="5"/>
          </p:nvPr>
        </p:nvSpPr>
        <p:spPr/>
        <p:txBody>
          <a:bodyPr/>
          <a:lstStyle/>
          <a:p>
            <a:pPr>
              <a:defRPr/>
            </a:pPr>
            <a:fld id="{595F4742-AA0C-4F24-B938-744D1C2F0DB6}" type="slidenum">
              <a:rPr lang="en-US" smtClean="0"/>
              <a:pPr>
                <a:defRPr/>
              </a:pPr>
              <a:t>48</a:t>
            </a:fld>
            <a:endParaRPr lang="en-US" smtClean="0"/>
          </a:p>
        </p:txBody>
      </p:sp>
    </p:spTree>
    <p:extLst>
      <p:ext uri="{BB962C8B-B14F-4D97-AF65-F5344CB8AC3E}">
        <p14:creationId xmlns:p14="http://schemas.microsoft.com/office/powerpoint/2010/main" val="28277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90468" name="Slide Number Placeholder 3"/>
          <p:cNvSpPr>
            <a:spLocks noGrp="1"/>
          </p:cNvSpPr>
          <p:nvPr>
            <p:ph type="sldNum" sz="quarter" idx="5"/>
          </p:nvPr>
        </p:nvSpPr>
        <p:spPr/>
        <p:txBody>
          <a:bodyPr/>
          <a:lstStyle/>
          <a:p>
            <a:pPr>
              <a:defRPr/>
            </a:pPr>
            <a:fld id="{9AABF038-042C-42B6-981D-FEBDE54CF47C}" type="slidenum">
              <a:rPr lang="en-US" smtClean="0"/>
              <a:pPr>
                <a:defRPr/>
              </a:pPr>
              <a:t>49</a:t>
            </a:fld>
            <a:endParaRPr lang="en-US" smtClean="0"/>
          </a:p>
        </p:txBody>
      </p:sp>
    </p:spTree>
    <p:extLst>
      <p:ext uri="{BB962C8B-B14F-4D97-AF65-F5344CB8AC3E}">
        <p14:creationId xmlns:p14="http://schemas.microsoft.com/office/powerpoint/2010/main" val="220573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191492" name="Slide Number Placeholder 3"/>
          <p:cNvSpPr>
            <a:spLocks noGrp="1"/>
          </p:cNvSpPr>
          <p:nvPr>
            <p:ph type="sldNum" sz="quarter" idx="5"/>
          </p:nvPr>
        </p:nvSpPr>
        <p:spPr/>
        <p:txBody>
          <a:bodyPr/>
          <a:lstStyle/>
          <a:p>
            <a:pPr>
              <a:defRPr/>
            </a:pPr>
            <a:fld id="{2E275E36-ADBA-44EF-845B-C75B188B7F67}" type="slidenum">
              <a:rPr lang="en-US" smtClean="0"/>
              <a:pPr>
                <a:defRPr/>
              </a:pPr>
              <a:t>50</a:t>
            </a:fld>
            <a:endParaRPr lang="en-US" smtClean="0"/>
          </a:p>
        </p:txBody>
      </p:sp>
    </p:spTree>
    <p:extLst>
      <p:ext uri="{BB962C8B-B14F-4D97-AF65-F5344CB8AC3E}">
        <p14:creationId xmlns:p14="http://schemas.microsoft.com/office/powerpoint/2010/main" val="227814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N" smtClean="0"/>
          </a:p>
        </p:txBody>
      </p:sp>
      <p:sp>
        <p:nvSpPr>
          <p:cNvPr id="205828" name="Slide Number Placeholder 3"/>
          <p:cNvSpPr>
            <a:spLocks noGrp="1"/>
          </p:cNvSpPr>
          <p:nvPr>
            <p:ph type="sldNum" sz="quarter" idx="5"/>
          </p:nvPr>
        </p:nvSpPr>
        <p:spPr/>
        <p:txBody>
          <a:bodyPr/>
          <a:lstStyle/>
          <a:p>
            <a:pPr>
              <a:defRPr/>
            </a:pPr>
            <a:fld id="{9BF59ACB-8E07-4760-A22A-11A24FADC10E}" type="slidenum">
              <a:rPr lang="en-US" smtClean="0"/>
              <a:pPr>
                <a:defRPr/>
              </a:pPr>
              <a:t>51</a:t>
            </a:fld>
            <a:endParaRPr lang="en-US" smtClean="0"/>
          </a:p>
        </p:txBody>
      </p:sp>
    </p:spTree>
    <p:extLst>
      <p:ext uri="{BB962C8B-B14F-4D97-AF65-F5344CB8AC3E}">
        <p14:creationId xmlns:p14="http://schemas.microsoft.com/office/powerpoint/2010/main" val="219389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075C8-9E5D-4523-90E5-B1746F469898}" type="datetimeFigureOut">
              <a:rPr lang="en-US" smtClean="0"/>
              <a:pPr/>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075C8-9E5D-4523-90E5-B1746F469898}" type="datetimeFigureOut">
              <a:rPr lang="en-US" smtClean="0"/>
              <a:pPr/>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075C8-9E5D-4523-90E5-B1746F469898}" type="datetimeFigureOut">
              <a:rPr lang="en-US" smtClean="0"/>
              <a:pPr/>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C2305C-E055-47E4-9521-D702EA09788B}" type="slidenum">
              <a:rPr lang="en-US"/>
              <a:pPr>
                <a:defRPr/>
              </a:pPr>
              <a:t>‹#›</a:t>
            </a:fld>
            <a:endParaRPr lang="en-US"/>
          </a:p>
        </p:txBody>
      </p:sp>
    </p:spTree>
    <p:extLst>
      <p:ext uri="{BB962C8B-B14F-4D97-AF65-F5344CB8AC3E}">
        <p14:creationId xmlns:p14="http://schemas.microsoft.com/office/powerpoint/2010/main" val="384201579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075C8-9E5D-4523-90E5-B1746F469898}" type="datetimeFigureOut">
              <a:rPr lang="en-US" smtClean="0"/>
              <a:pPr/>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8075C8-9E5D-4523-90E5-B1746F469898}" type="datetimeFigureOut">
              <a:rPr lang="en-US" smtClean="0"/>
              <a:pPr/>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8075C8-9E5D-4523-90E5-B1746F469898}" type="datetimeFigureOut">
              <a:rPr lang="en-US" smtClean="0"/>
              <a:pPr/>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8075C8-9E5D-4523-90E5-B1746F469898}" type="datetimeFigureOut">
              <a:rPr lang="en-US" smtClean="0"/>
              <a:pPr/>
              <a:t>3/15/2019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8075C8-9E5D-4523-90E5-B1746F469898}" type="datetimeFigureOut">
              <a:rPr lang="en-US" smtClean="0"/>
              <a:pPr/>
              <a:t>3/15/2019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075C8-9E5D-4523-90E5-B1746F469898}" type="datetimeFigureOut">
              <a:rPr lang="en-US" smtClean="0"/>
              <a:pPr/>
              <a:t>3/15/2019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075C8-9E5D-4523-90E5-B1746F469898}" type="datetimeFigureOut">
              <a:rPr lang="en-US" smtClean="0"/>
              <a:pPr/>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075C8-9E5D-4523-90E5-B1746F469898}" type="datetimeFigureOut">
              <a:rPr lang="en-US" smtClean="0"/>
              <a:pPr/>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53819-8F6E-4874-B00B-D16E7CA7D1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075C8-9E5D-4523-90E5-B1746F469898}" type="datetimeFigureOut">
              <a:rPr lang="en-US" smtClean="0"/>
              <a:pPr/>
              <a:t>3/15/2019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53819-8F6E-4874-B00B-D16E7CA7D1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9.jpeg"/><Relationship Id="rId5" Type="http://schemas.openxmlformats.org/officeDocument/2006/relationships/image" Target="../media/image48.wmf"/><Relationship Id="rId10" Type="http://schemas.openxmlformats.org/officeDocument/2006/relationships/image" Target="../media/image51.jpeg"/><Relationship Id="rId4" Type="http://schemas.openxmlformats.org/officeDocument/2006/relationships/oleObject" Target="../embeddings/oleObject2.bin"/><Relationship Id="rId9"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Form-3.pdf" TargetMode="External"/><Relationship Id="rId3" Type="http://schemas.openxmlformats.org/officeDocument/2006/relationships/hyperlink" Target="Schedule-2.pdf" TargetMode="External"/><Relationship Id="rId7" Type="http://schemas.openxmlformats.org/officeDocument/2006/relationships/hyperlink" Target="Form-2.pdf" TargetMode="External"/><Relationship Id="rId2" Type="http://schemas.openxmlformats.org/officeDocument/2006/relationships/hyperlink" Target="Schedule-1.pdf" TargetMode="External"/><Relationship Id="rId1" Type="http://schemas.openxmlformats.org/officeDocument/2006/relationships/slideLayout" Target="../slideLayouts/slideLayout2.xml"/><Relationship Id="rId6" Type="http://schemas.openxmlformats.org/officeDocument/2006/relationships/hyperlink" Target="Form-1.pdf" TargetMode="External"/><Relationship Id="rId5" Type="http://schemas.openxmlformats.org/officeDocument/2006/relationships/hyperlink" Target="Schedule-4.pdf" TargetMode="External"/><Relationship Id="rId10" Type="http://schemas.openxmlformats.org/officeDocument/2006/relationships/hyperlink" Target="Form-5.pdf" TargetMode="External"/><Relationship Id="rId4" Type="http://schemas.openxmlformats.org/officeDocument/2006/relationships/hyperlink" Target="Schedule-3.pdf" TargetMode="External"/><Relationship Id="rId9" Type="http://schemas.openxmlformats.org/officeDocument/2006/relationships/hyperlink" Target="Form-4.pdf"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Guidelines_Common_Bio_Medical_Waste_treatment_facilities%20(1)%20(1).pdf"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boralkar.com/" TargetMode="External"/><Relationship Id="rId2" Type="http://schemas.openxmlformats.org/officeDocument/2006/relationships/hyperlink" Target="mailto:dbboralkar@gmail.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IN" dirty="0" smtClean="0"/>
              <a:t/>
            </a:r>
            <a:br>
              <a:rPr lang="en-IN" dirty="0" smtClean="0"/>
            </a:br>
            <a:r>
              <a:rPr lang="en-IN" sz="3600" b="1" dirty="0" smtClean="0">
                <a:solidFill>
                  <a:srgbClr val="0070C0"/>
                </a:solidFill>
              </a:rPr>
              <a:t>Conducting </a:t>
            </a:r>
            <a:r>
              <a:rPr lang="en-IN" sz="3600" b="1" dirty="0">
                <a:solidFill>
                  <a:srgbClr val="0070C0"/>
                </a:solidFill>
              </a:rPr>
              <a:t>Inspection of</a:t>
            </a:r>
            <a:br>
              <a:rPr lang="en-IN" sz="3600" b="1" dirty="0">
                <a:solidFill>
                  <a:srgbClr val="0070C0"/>
                </a:solidFill>
              </a:rPr>
            </a:br>
            <a:r>
              <a:rPr lang="en-IN" sz="3600" b="1" dirty="0" smtClean="0">
                <a:solidFill>
                  <a:srgbClr val="0070C0"/>
                </a:solidFill>
              </a:rPr>
              <a:t>Industries for Prevention &amp; Control of Pollution</a:t>
            </a:r>
            <a:r>
              <a:rPr lang="en-IN" sz="3600" b="1" dirty="0">
                <a:solidFill>
                  <a:srgbClr val="0070C0"/>
                </a:solidFill>
              </a:rPr>
              <a:t/>
            </a:r>
            <a:br>
              <a:rPr lang="en-IN" sz="3600" b="1" dirty="0">
                <a:solidFill>
                  <a:srgbClr val="0070C0"/>
                </a:solidFill>
              </a:rPr>
            </a:br>
            <a:endParaRPr lang="en-IN" b="1" dirty="0">
              <a:solidFill>
                <a:srgbClr val="0070C0"/>
              </a:solidFill>
            </a:endParaRPr>
          </a:p>
        </p:txBody>
      </p:sp>
      <p:sp>
        <p:nvSpPr>
          <p:cNvPr id="3" name="Content Placeholder 2"/>
          <p:cNvSpPr>
            <a:spLocks noGrp="1"/>
          </p:cNvSpPr>
          <p:nvPr>
            <p:ph idx="1"/>
          </p:nvPr>
        </p:nvSpPr>
        <p:spPr/>
        <p:txBody>
          <a:bodyPr>
            <a:normAutofit fontScale="77500" lnSpcReduction="20000"/>
          </a:bodyPr>
          <a:lstStyle/>
          <a:p>
            <a:pPr marL="0" indent="0" algn="ctr">
              <a:buNone/>
            </a:pPr>
            <a:r>
              <a:rPr lang="en-IN" sz="2100" dirty="0" smtClean="0">
                <a:solidFill>
                  <a:srgbClr val="C00000"/>
                </a:solidFill>
              </a:rPr>
              <a:t>Presentation by</a:t>
            </a:r>
          </a:p>
          <a:p>
            <a:pPr marL="0" indent="0" algn="ctr">
              <a:buNone/>
            </a:pPr>
            <a:r>
              <a:rPr lang="en-IN" sz="2100" dirty="0" smtClean="0">
                <a:solidFill>
                  <a:srgbClr val="C00000"/>
                </a:solidFill>
              </a:rPr>
              <a:t>Dr</a:t>
            </a:r>
            <a:r>
              <a:rPr lang="en-IN" sz="2100" dirty="0">
                <a:solidFill>
                  <a:srgbClr val="C00000"/>
                </a:solidFill>
              </a:rPr>
              <a:t>. Dilip Boralkar</a:t>
            </a:r>
          </a:p>
          <a:p>
            <a:pPr marL="0" indent="0" algn="ctr">
              <a:buNone/>
            </a:pPr>
            <a:r>
              <a:rPr lang="en-IN" sz="2100" dirty="0">
                <a:solidFill>
                  <a:srgbClr val="C00000"/>
                </a:solidFill>
              </a:rPr>
              <a:t>Environmental Protection Expert, </a:t>
            </a:r>
            <a:endParaRPr lang="en-IN" sz="2100" dirty="0" smtClean="0">
              <a:solidFill>
                <a:srgbClr val="C00000"/>
              </a:solidFill>
            </a:endParaRPr>
          </a:p>
          <a:p>
            <a:pPr marL="0" indent="0" algn="ctr">
              <a:buNone/>
            </a:pPr>
            <a:r>
              <a:rPr lang="en-IN" sz="2100" dirty="0" smtClean="0">
                <a:solidFill>
                  <a:srgbClr val="C00000"/>
                </a:solidFill>
              </a:rPr>
              <a:t>Ex-Member </a:t>
            </a:r>
            <a:r>
              <a:rPr lang="en-IN" sz="2100" dirty="0">
                <a:solidFill>
                  <a:srgbClr val="C00000"/>
                </a:solidFill>
              </a:rPr>
              <a:t>Secretary MPCB </a:t>
            </a:r>
            <a:r>
              <a:rPr lang="en-IN" sz="2100" dirty="0" smtClean="0">
                <a:solidFill>
                  <a:srgbClr val="C00000"/>
                </a:solidFill>
              </a:rPr>
              <a:t>and MZCMA</a:t>
            </a:r>
          </a:p>
          <a:p>
            <a:pPr marL="0" indent="0" algn="ctr">
              <a:buNone/>
            </a:pPr>
            <a:r>
              <a:rPr lang="en-IN" b="1" dirty="0">
                <a:solidFill>
                  <a:srgbClr val="0070C0"/>
                </a:solidFill>
              </a:rPr>
              <a:t>at</a:t>
            </a:r>
          </a:p>
          <a:p>
            <a:pPr marL="0" indent="0" algn="ctr">
              <a:buNone/>
            </a:pPr>
            <a:r>
              <a:rPr lang="en-IN" b="1" dirty="0" smtClean="0">
                <a:solidFill>
                  <a:srgbClr val="0070C0"/>
                </a:solidFill>
              </a:rPr>
              <a:t>EKF’s </a:t>
            </a:r>
            <a:r>
              <a:rPr lang="en-IN" b="1" dirty="0">
                <a:solidFill>
                  <a:srgbClr val="0070C0"/>
                </a:solidFill>
              </a:rPr>
              <a:t>Training Programme </a:t>
            </a:r>
            <a:r>
              <a:rPr lang="en-IN" b="1" dirty="0" smtClean="0">
                <a:solidFill>
                  <a:srgbClr val="0070C0"/>
                </a:solidFill>
              </a:rPr>
              <a:t>under Clean </a:t>
            </a:r>
            <a:r>
              <a:rPr lang="en-IN" b="1" dirty="0">
                <a:solidFill>
                  <a:srgbClr val="0070C0"/>
                </a:solidFill>
              </a:rPr>
              <a:t>Air and Sustainable Environment (CASE) </a:t>
            </a:r>
            <a:r>
              <a:rPr lang="en-IN" b="1" dirty="0" smtClean="0">
                <a:solidFill>
                  <a:srgbClr val="0070C0"/>
                </a:solidFill>
              </a:rPr>
              <a:t>Project  under the World Bank</a:t>
            </a:r>
          </a:p>
          <a:p>
            <a:pPr marL="0" indent="0" algn="ctr">
              <a:buNone/>
            </a:pPr>
            <a:r>
              <a:rPr lang="en-IN" dirty="0" smtClean="0"/>
              <a:t>for </a:t>
            </a:r>
          </a:p>
          <a:p>
            <a:pPr marL="0" indent="0" algn="ctr">
              <a:buNone/>
            </a:pPr>
            <a:r>
              <a:rPr lang="en-IN" sz="3100" dirty="0" smtClean="0">
                <a:solidFill>
                  <a:srgbClr val="C00000"/>
                </a:solidFill>
              </a:rPr>
              <a:t>The Senior Officers of </a:t>
            </a:r>
            <a:r>
              <a:rPr lang="en-US" sz="3100" dirty="0" smtClean="0">
                <a:solidFill>
                  <a:srgbClr val="C00000"/>
                </a:solidFill>
              </a:rPr>
              <a:t>the Dept</a:t>
            </a:r>
            <a:r>
              <a:rPr lang="en-US" sz="3100" dirty="0">
                <a:solidFill>
                  <a:srgbClr val="C00000"/>
                </a:solidFill>
              </a:rPr>
              <a:t>. of Environment</a:t>
            </a:r>
          </a:p>
          <a:p>
            <a:pPr marL="0" indent="0" algn="ctr">
              <a:buNone/>
            </a:pPr>
            <a:r>
              <a:rPr lang="en-US" sz="3100" dirty="0" smtClean="0">
                <a:solidFill>
                  <a:srgbClr val="C00000"/>
                </a:solidFill>
              </a:rPr>
              <a:t>Government of </a:t>
            </a:r>
            <a:r>
              <a:rPr lang="en-US" sz="3100" dirty="0">
                <a:solidFill>
                  <a:srgbClr val="C00000"/>
                </a:solidFill>
              </a:rPr>
              <a:t>Bangladesh</a:t>
            </a:r>
            <a:endParaRPr lang="en-IN" sz="3100" dirty="0">
              <a:solidFill>
                <a:srgbClr val="C00000"/>
              </a:solidFill>
            </a:endParaRPr>
          </a:p>
          <a:p>
            <a:pPr marL="0" indent="0" algn="ctr">
              <a:buNone/>
            </a:pPr>
            <a:endParaRPr lang="en-IN" dirty="0"/>
          </a:p>
          <a:p>
            <a:pPr marL="0" indent="0" algn="ctr">
              <a:buNone/>
            </a:pPr>
            <a:r>
              <a:rPr lang="en-IN" dirty="0" smtClean="0"/>
              <a:t>Mumbai, March 25-29, </a:t>
            </a:r>
            <a:r>
              <a:rPr lang="en-IN" dirty="0"/>
              <a:t>2019</a:t>
            </a:r>
          </a:p>
          <a:p>
            <a:pPr marL="0" indent="0" algn="ctr">
              <a:buNone/>
            </a:pPr>
            <a:endParaRPr lang="en-IN" dirty="0"/>
          </a:p>
        </p:txBody>
      </p:sp>
    </p:spTree>
    <p:extLst>
      <p:ext uri="{BB962C8B-B14F-4D97-AF65-F5344CB8AC3E}">
        <p14:creationId xmlns:p14="http://schemas.microsoft.com/office/powerpoint/2010/main" val="775783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2209800" y="76200"/>
            <a:ext cx="3886200" cy="914400"/>
          </a:xfrm>
          <a:prstGeom prst="rect">
            <a:avLst/>
          </a:prstGeom>
          <a:extLst/>
        </p:spPr>
        <p:txBody>
          <a:bodyPr vert="horz" lIns="91440" tIns="45720" rIns="91440" bIns="45720" rtlCol="0" anchor="ctr">
            <a:normAutofit/>
          </a:bodyPr>
          <a:lstStyle/>
          <a:p>
            <a:pPr algn="ctr">
              <a:spcBef>
                <a:spcPct val="0"/>
              </a:spcBef>
            </a:pPr>
            <a:r>
              <a:rPr lang="en-IN" altLang="en-US" sz="3600" b="1" dirty="0">
                <a:solidFill>
                  <a:srgbClr val="0070C0"/>
                </a:solidFill>
                <a:latin typeface="+mj-lt"/>
                <a:ea typeface="+mj-ea"/>
                <a:cs typeface="+mj-cs"/>
              </a:rPr>
              <a:t>CETP Concept  </a:t>
            </a:r>
          </a:p>
        </p:txBody>
      </p:sp>
      <p:sp>
        <p:nvSpPr>
          <p:cNvPr id="3075" name="Rectangle 4"/>
          <p:cNvSpPr>
            <a:spLocks noChangeArrowheads="1"/>
          </p:cNvSpPr>
          <p:nvPr/>
        </p:nvSpPr>
        <p:spPr bwMode="auto">
          <a:xfrm>
            <a:off x="685800" y="990600"/>
            <a:ext cx="8153400" cy="5105400"/>
          </a:xfrm>
          <a:prstGeom prst="rect">
            <a:avLst/>
          </a:prstGeom>
          <a:extLst/>
        </p:spPr>
        <p:txBody>
          <a:bodyPr vert="horz" lIns="91440" tIns="45720" rIns="91440" bIns="45720" rtlCol="0">
            <a:noAutofit/>
          </a:bodyPr>
          <a:lstStyle/>
          <a:p>
            <a:pPr marL="342900" indent="-342900">
              <a:spcBef>
                <a:spcPct val="20000"/>
              </a:spcBef>
              <a:buFont typeface="Arial" pitchFamily="34" charset="0"/>
              <a:buChar char="•"/>
            </a:pPr>
            <a:r>
              <a:rPr lang="en-IN" altLang="en-US" sz="2400" dirty="0"/>
              <a:t>  Wastewater of individual industries often contain significant concentration of </a:t>
            </a:r>
            <a:r>
              <a:rPr lang="en-IN" altLang="en-US" sz="2400" dirty="0" smtClean="0"/>
              <a:t>pollutants</a:t>
            </a:r>
            <a:r>
              <a:rPr lang="en-IN" altLang="en-US" sz="2400" dirty="0"/>
              <a:t>; </a:t>
            </a:r>
            <a:r>
              <a:rPr lang="en-IN" altLang="en-US" sz="2400" dirty="0" smtClean="0"/>
              <a:t>and </a:t>
            </a:r>
            <a:r>
              <a:rPr lang="en-IN" altLang="en-US" sz="2400" dirty="0"/>
              <a:t>techno-economical treatment to reduce them by individual </a:t>
            </a:r>
            <a:r>
              <a:rPr lang="en-IN" altLang="en-US" sz="2400" dirty="0" smtClean="0"/>
              <a:t>treatment </a:t>
            </a:r>
            <a:r>
              <a:rPr lang="en-IN" altLang="en-US" sz="2400" dirty="0"/>
              <a:t>up to the desired concentration is not feasible. </a:t>
            </a:r>
          </a:p>
          <a:p>
            <a:pPr marL="342900" indent="-342900">
              <a:spcBef>
                <a:spcPct val="20000"/>
              </a:spcBef>
              <a:buFont typeface="Arial" pitchFamily="34" charset="0"/>
              <a:buChar char="•"/>
            </a:pPr>
            <a:r>
              <a:rPr lang="en-IN" altLang="en-US" sz="2400" dirty="0" smtClean="0"/>
              <a:t>Combined </a:t>
            </a:r>
            <a:r>
              <a:rPr lang="en-IN" altLang="en-US" sz="2400" dirty="0"/>
              <a:t>treatment provides a better and economical option.</a:t>
            </a:r>
          </a:p>
          <a:p>
            <a:pPr marL="342900" indent="-342900">
              <a:spcBef>
                <a:spcPct val="20000"/>
              </a:spcBef>
              <a:buFont typeface="Arial" pitchFamily="34" charset="0"/>
              <a:buChar char="•"/>
            </a:pPr>
            <a:r>
              <a:rPr lang="en-IN" altLang="en-US" sz="2400" dirty="0"/>
              <a:t> </a:t>
            </a:r>
            <a:r>
              <a:rPr lang="en-IN" altLang="en-US" sz="2400" dirty="0" smtClean="0"/>
              <a:t>Also </a:t>
            </a:r>
            <a:r>
              <a:rPr lang="en-IN" altLang="en-US" sz="2400" dirty="0"/>
              <a:t>takes care of scarcity of land and trained human resources at the industry's </a:t>
            </a:r>
            <a:r>
              <a:rPr lang="en-IN" altLang="en-US" sz="2400" dirty="0" smtClean="0"/>
              <a:t>level </a:t>
            </a:r>
            <a:endParaRPr lang="en-IN" altLang="en-US" sz="2400" dirty="0"/>
          </a:p>
          <a:p>
            <a:pPr marL="342900" indent="-342900">
              <a:spcBef>
                <a:spcPct val="20000"/>
              </a:spcBef>
              <a:buFont typeface="Arial" pitchFamily="34" charset="0"/>
              <a:buChar char="•"/>
            </a:pPr>
            <a:r>
              <a:rPr lang="en-IN" altLang="en-US" sz="2400" dirty="0"/>
              <a:t>  For regulatory authorities, it offers a comparatively easier means of ensuring </a:t>
            </a:r>
            <a:r>
              <a:rPr lang="en-IN" altLang="en-US" sz="2400" dirty="0" smtClean="0"/>
              <a:t>compliance </a:t>
            </a:r>
            <a:r>
              <a:rPr lang="en-IN" altLang="en-US" sz="2400" dirty="0"/>
              <a:t>of stipulated norms.</a:t>
            </a:r>
          </a:p>
          <a:p>
            <a:pPr marL="342900" indent="-342900">
              <a:spcBef>
                <a:spcPct val="20000"/>
              </a:spcBef>
              <a:buFont typeface="Arial" pitchFamily="34" charset="0"/>
              <a:buChar char="•"/>
            </a:pPr>
            <a:r>
              <a:rPr lang="en-IN" altLang="en-US" sz="2400" dirty="0"/>
              <a:t>  Handling of treated waste also becomes manageable and economical</a:t>
            </a:r>
          </a:p>
        </p:txBody>
      </p:sp>
    </p:spTree>
    <p:extLst>
      <p:ext uri="{BB962C8B-B14F-4D97-AF65-F5344CB8AC3E}">
        <p14:creationId xmlns:p14="http://schemas.microsoft.com/office/powerpoint/2010/main" val="35533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vert="horz" lIns="91440" tIns="45720" rIns="91440" bIns="45720" rtlCol="0" anchor="ctr">
            <a:noAutofit/>
          </a:bodyPr>
          <a:lstStyle/>
          <a:p>
            <a:r>
              <a:rPr lang="en-IN" sz="3600" b="1" dirty="0">
                <a:solidFill>
                  <a:srgbClr val="0070C0"/>
                </a:solidFill>
              </a:rPr>
              <a:t>Common Effluent Treatment Plants</a:t>
            </a:r>
          </a:p>
        </p:txBody>
      </p:sp>
      <p:sp>
        <p:nvSpPr>
          <p:cNvPr id="3" name="Content Placeholder 2"/>
          <p:cNvSpPr>
            <a:spLocks noGrp="1"/>
          </p:cNvSpPr>
          <p:nvPr>
            <p:ph idx="1"/>
          </p:nvPr>
        </p:nvSpPr>
        <p:spPr>
          <a:xfrm>
            <a:off x="457200" y="914400"/>
            <a:ext cx="8229600" cy="5211763"/>
          </a:xfrm>
        </p:spPr>
        <p:txBody>
          <a:bodyPr>
            <a:normAutofit fontScale="85000" lnSpcReduction="10000"/>
          </a:bodyPr>
          <a:lstStyle/>
          <a:p>
            <a:r>
              <a:rPr lang="en-IN" dirty="0" smtClean="0"/>
              <a:t>Govt. of India Scheme: 25:25:35:15%</a:t>
            </a:r>
          </a:p>
          <a:p>
            <a:r>
              <a:rPr lang="en-US" dirty="0" smtClean="0"/>
              <a:t>Common Infrastructure for</a:t>
            </a:r>
            <a:r>
              <a:rPr lang="en-IN" dirty="0"/>
              <a:t>Industrial clusters comprising SMEs and LSI</a:t>
            </a:r>
          </a:p>
          <a:p>
            <a:pPr lvl="1"/>
            <a:r>
              <a:rPr lang="en-US" dirty="0" smtClean="0"/>
              <a:t>Limits </a:t>
            </a:r>
            <a:r>
              <a:rPr lang="en-US" dirty="0"/>
              <a:t>(if required) for Primary Treatment, Segregation</a:t>
            </a:r>
          </a:p>
          <a:p>
            <a:pPr lvl="1"/>
            <a:r>
              <a:rPr lang="en-US" dirty="0"/>
              <a:t>Under Ground Drainage for Effluent Conveyance</a:t>
            </a:r>
          </a:p>
          <a:p>
            <a:pPr lvl="1"/>
            <a:r>
              <a:rPr lang="en-US" dirty="0"/>
              <a:t>CETP with supporting units for segregated effluent</a:t>
            </a:r>
          </a:p>
          <a:p>
            <a:pPr lvl="1"/>
            <a:r>
              <a:rPr lang="en-US" dirty="0"/>
              <a:t>Solid Waste Management (TSDF)</a:t>
            </a:r>
          </a:p>
          <a:p>
            <a:pPr lvl="1"/>
            <a:r>
              <a:rPr lang="en-US" dirty="0"/>
              <a:t>Recycle/Reuse of Treated Water</a:t>
            </a:r>
          </a:p>
          <a:p>
            <a:pPr lvl="1"/>
            <a:r>
              <a:rPr lang="en-US" dirty="0"/>
              <a:t>At least 5 years O&amp;M by CETP supplier</a:t>
            </a:r>
          </a:p>
          <a:p>
            <a:pPr lvl="1"/>
            <a:r>
              <a:rPr lang="en-US" dirty="0"/>
              <a:t>Surveillance &amp; Monitoring : On line monitoring of CETP,  AAQMS, CCTV for Stacks, Green Belts, All weather roads, etc.</a:t>
            </a:r>
          </a:p>
          <a:p>
            <a:pPr lvl="1"/>
            <a:r>
              <a:rPr lang="en-US" dirty="0"/>
              <a:t>Public Participation: Local Area Environment Committee.</a:t>
            </a:r>
          </a:p>
          <a:p>
            <a:endParaRPr lang="en-IN" dirty="0" smtClean="0"/>
          </a:p>
          <a:p>
            <a:endParaRPr lang="en-IN" dirty="0" smtClean="0"/>
          </a:p>
          <a:p>
            <a:endParaRPr lang="en-IN" dirty="0"/>
          </a:p>
          <a:p>
            <a:endParaRPr lang="en-IN" dirty="0"/>
          </a:p>
        </p:txBody>
      </p:sp>
    </p:spTree>
    <p:extLst>
      <p:ext uri="{BB962C8B-B14F-4D97-AF65-F5344CB8AC3E}">
        <p14:creationId xmlns:p14="http://schemas.microsoft.com/office/powerpoint/2010/main" val="500508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56344"/>
            <a:ext cx="8229600" cy="639762"/>
          </a:xfrm>
        </p:spPr>
        <p:txBody>
          <a:bodyPr vert="horz" lIns="91440" tIns="45720" rIns="91440" bIns="45720" rtlCol="0" anchor="ctr">
            <a:noAutofit/>
          </a:bodyPr>
          <a:lstStyle/>
          <a:p>
            <a:r>
              <a:rPr lang="en-IN" sz="3600" b="1" dirty="0">
                <a:solidFill>
                  <a:srgbClr val="0070C0"/>
                </a:solidFill>
              </a:rPr>
              <a:t>CETPs in </a:t>
            </a:r>
            <a:r>
              <a:rPr lang="en-IN" sz="3600" b="1" dirty="0" smtClean="0">
                <a:solidFill>
                  <a:srgbClr val="0070C0"/>
                </a:solidFill>
              </a:rPr>
              <a:t>Maharashtra State</a:t>
            </a:r>
            <a:endParaRPr lang="en-IN" sz="3600" b="1" dirty="0">
              <a:solidFill>
                <a:srgbClr val="0070C0"/>
              </a:solidFill>
            </a:endParaRPr>
          </a:p>
        </p:txBody>
      </p:sp>
      <p:sp>
        <p:nvSpPr>
          <p:cNvPr id="3" name="Content Placeholder 2"/>
          <p:cNvSpPr>
            <a:spLocks noGrp="1"/>
          </p:cNvSpPr>
          <p:nvPr>
            <p:ph idx="1"/>
          </p:nvPr>
        </p:nvSpPr>
        <p:spPr>
          <a:xfrm>
            <a:off x="319268" y="916714"/>
            <a:ext cx="4100332" cy="5938970"/>
          </a:xfrm>
        </p:spPr>
        <p:txBody>
          <a:bodyPr>
            <a:noAutofit/>
          </a:bodyPr>
          <a:lstStyle/>
          <a:p>
            <a:r>
              <a:rPr lang="en-IN" sz="2300" b="1" dirty="0" err="1" smtClean="0"/>
              <a:t>Tarapur</a:t>
            </a:r>
            <a:r>
              <a:rPr lang="en-IN" sz="2300" b="1" dirty="0" smtClean="0"/>
              <a:t>: 		22 MLD</a:t>
            </a:r>
          </a:p>
          <a:p>
            <a:r>
              <a:rPr lang="en-IN" sz="2300" b="1" dirty="0" err="1" smtClean="0"/>
              <a:t>Kalyan</a:t>
            </a:r>
            <a:r>
              <a:rPr lang="en-IN" sz="2300" b="1" dirty="0" smtClean="0"/>
              <a:t> </a:t>
            </a:r>
            <a:r>
              <a:rPr lang="en-IN" sz="2300" b="1" dirty="0" err="1" smtClean="0"/>
              <a:t>Dombivali</a:t>
            </a:r>
            <a:r>
              <a:rPr lang="en-IN" sz="2300" b="1" dirty="0" smtClean="0"/>
              <a:t>: 	10 MLD</a:t>
            </a:r>
          </a:p>
          <a:p>
            <a:r>
              <a:rPr lang="en-IN" sz="2300" b="1" dirty="0" err="1" smtClean="0"/>
              <a:t>Ambarnath</a:t>
            </a:r>
            <a:r>
              <a:rPr lang="en-IN" sz="2300" b="1" dirty="0" smtClean="0"/>
              <a:t>: 	5 MLD</a:t>
            </a:r>
          </a:p>
          <a:p>
            <a:r>
              <a:rPr lang="en-IN" sz="2300" b="1" dirty="0" smtClean="0"/>
              <a:t>TTC: 		25 MLD</a:t>
            </a:r>
          </a:p>
          <a:p>
            <a:r>
              <a:rPr lang="en-IN" sz="2300" b="1" dirty="0" err="1" smtClean="0"/>
              <a:t>Taloja</a:t>
            </a:r>
            <a:r>
              <a:rPr lang="en-IN" sz="2300" b="1" dirty="0" smtClean="0"/>
              <a:t>: 		22 MLD</a:t>
            </a:r>
          </a:p>
          <a:p>
            <a:r>
              <a:rPr lang="en-IN" sz="2300" b="1" dirty="0" err="1" smtClean="0"/>
              <a:t>Patalganga</a:t>
            </a:r>
            <a:r>
              <a:rPr lang="en-IN" sz="2300" b="1" dirty="0" smtClean="0"/>
              <a:t>: 		11 MLD</a:t>
            </a:r>
          </a:p>
          <a:p>
            <a:r>
              <a:rPr lang="en-IN" sz="2300" b="1" dirty="0" err="1" smtClean="0"/>
              <a:t>Roha</a:t>
            </a:r>
            <a:r>
              <a:rPr lang="en-IN" sz="2300" b="1" dirty="0" smtClean="0"/>
              <a:t>: 		10 MLD</a:t>
            </a:r>
          </a:p>
          <a:p>
            <a:r>
              <a:rPr lang="en-IN" sz="2300" b="1" dirty="0" err="1" smtClean="0"/>
              <a:t>Mahad</a:t>
            </a:r>
            <a:r>
              <a:rPr lang="en-IN" sz="2300" b="1" dirty="0" smtClean="0"/>
              <a:t>: 		10 MLD</a:t>
            </a:r>
          </a:p>
          <a:p>
            <a:r>
              <a:rPr lang="en-IN" sz="2300" b="1" dirty="0" err="1" smtClean="0"/>
              <a:t>Lote</a:t>
            </a:r>
            <a:r>
              <a:rPr lang="en-IN" sz="2300" b="1" dirty="0" smtClean="0"/>
              <a:t> </a:t>
            </a:r>
            <a:r>
              <a:rPr lang="en-IN" sz="2300" b="1" dirty="0" err="1" smtClean="0"/>
              <a:t>Parshuram</a:t>
            </a:r>
            <a:r>
              <a:rPr lang="en-IN" sz="2300" b="1" dirty="0" smtClean="0"/>
              <a:t>: 	5 MLD</a:t>
            </a:r>
          </a:p>
          <a:p>
            <a:r>
              <a:rPr lang="en-IN" sz="2300" b="1" dirty="0" err="1" smtClean="0"/>
              <a:t>Talegaon</a:t>
            </a:r>
            <a:r>
              <a:rPr lang="en-IN" sz="2300" b="1" dirty="0" smtClean="0"/>
              <a:t>: 		5 MLD</a:t>
            </a:r>
          </a:p>
          <a:p>
            <a:r>
              <a:rPr lang="en-IN" sz="2300" b="1" dirty="0" err="1" smtClean="0"/>
              <a:t>Ranjangaon</a:t>
            </a:r>
            <a:r>
              <a:rPr lang="en-IN" sz="2300" b="1" dirty="0" smtClean="0"/>
              <a:t>: 	5 MLD</a:t>
            </a:r>
          </a:p>
          <a:p>
            <a:r>
              <a:rPr lang="en-IN" sz="2300" b="1" dirty="0" err="1" smtClean="0"/>
              <a:t>Waluj</a:t>
            </a:r>
            <a:r>
              <a:rPr lang="en-IN" sz="2300" b="1" dirty="0" smtClean="0"/>
              <a:t>: 		10 MLD</a:t>
            </a:r>
          </a:p>
          <a:p>
            <a:r>
              <a:rPr lang="en-IN" sz="2300" b="1" dirty="0" err="1" smtClean="0"/>
              <a:t>Buti</a:t>
            </a:r>
            <a:r>
              <a:rPr lang="en-IN" sz="2300" b="1" dirty="0" smtClean="0"/>
              <a:t> </a:t>
            </a:r>
            <a:r>
              <a:rPr lang="en-IN" sz="2300" b="1" dirty="0" err="1" smtClean="0"/>
              <a:t>Bori</a:t>
            </a:r>
            <a:r>
              <a:rPr lang="en-IN" sz="2300" b="1" dirty="0" smtClean="0"/>
              <a:t>: 		5 MLD</a:t>
            </a:r>
          </a:p>
          <a:p>
            <a:r>
              <a:rPr lang="en-IN" sz="2300" b="1" dirty="0" smtClean="0"/>
              <a:t>Solapur: 		5 MLD</a:t>
            </a:r>
          </a:p>
          <a:p>
            <a:pPr marL="0" indent="0">
              <a:buNone/>
            </a:pPr>
            <a:endParaRPr lang="en-IN" sz="2300" b="1" dirty="0" smtClean="0"/>
          </a:p>
          <a:p>
            <a:endParaRPr lang="en-IN" sz="2300" b="1" dirty="0"/>
          </a:p>
        </p:txBody>
      </p:sp>
      <p:sp>
        <p:nvSpPr>
          <p:cNvPr id="5" name="TextBox 4"/>
          <p:cNvSpPr txBox="1"/>
          <p:nvPr/>
        </p:nvSpPr>
        <p:spPr>
          <a:xfrm>
            <a:off x="469900" y="461170"/>
            <a:ext cx="1268424" cy="461665"/>
          </a:xfrm>
          <a:prstGeom prst="rect">
            <a:avLst/>
          </a:prstGeom>
          <a:noFill/>
        </p:spPr>
        <p:txBody>
          <a:bodyPr wrap="none" rtlCol="0">
            <a:spAutoFit/>
          </a:bodyPr>
          <a:lstStyle/>
          <a:p>
            <a:r>
              <a:rPr lang="en-IN" sz="2400" b="1" dirty="0" smtClean="0">
                <a:solidFill>
                  <a:srgbClr val="C00000"/>
                </a:solidFill>
              </a:rPr>
              <a:t>Location</a:t>
            </a:r>
            <a:endParaRPr lang="en-IN" sz="2400" b="1" dirty="0">
              <a:solidFill>
                <a:srgbClr val="C00000"/>
              </a:solidFill>
            </a:endParaRPr>
          </a:p>
        </p:txBody>
      </p:sp>
      <p:sp>
        <p:nvSpPr>
          <p:cNvPr id="6" name="TextBox 5"/>
          <p:cNvSpPr txBox="1"/>
          <p:nvPr/>
        </p:nvSpPr>
        <p:spPr>
          <a:xfrm>
            <a:off x="2895600" y="455049"/>
            <a:ext cx="1274708" cy="461665"/>
          </a:xfrm>
          <a:prstGeom prst="rect">
            <a:avLst/>
          </a:prstGeom>
          <a:noFill/>
        </p:spPr>
        <p:txBody>
          <a:bodyPr wrap="none" rtlCol="0">
            <a:spAutoFit/>
          </a:bodyPr>
          <a:lstStyle/>
          <a:p>
            <a:r>
              <a:rPr lang="en-IN" sz="2400" b="1" dirty="0" smtClean="0">
                <a:solidFill>
                  <a:srgbClr val="C00000"/>
                </a:solidFill>
              </a:rPr>
              <a:t>Capacity</a:t>
            </a:r>
            <a:endParaRPr lang="en-IN" sz="2400" b="1" dirty="0">
              <a:solidFill>
                <a:srgbClr val="C00000"/>
              </a:solidFill>
            </a:endParaRPr>
          </a:p>
        </p:txBody>
      </p:sp>
      <p:pic>
        <p:nvPicPr>
          <p:cNvPr id="4" name="Picture 3"/>
          <p:cNvPicPr>
            <a:picLocks noChangeAspect="1"/>
          </p:cNvPicPr>
          <p:nvPr/>
        </p:nvPicPr>
        <p:blipFill>
          <a:blip r:embed="rId2"/>
          <a:stretch>
            <a:fillRect/>
          </a:stretch>
        </p:blipFill>
        <p:spPr>
          <a:xfrm>
            <a:off x="4559300" y="1219200"/>
            <a:ext cx="4457665" cy="4862512"/>
          </a:xfrm>
          <a:prstGeom prst="rect">
            <a:avLst/>
          </a:prstGeom>
        </p:spPr>
      </p:pic>
      <p:cxnSp>
        <p:nvCxnSpPr>
          <p:cNvPr id="8" name="Straight Arrow Connector 7"/>
          <p:cNvCxnSpPr/>
          <p:nvPr/>
        </p:nvCxnSpPr>
        <p:spPr>
          <a:xfrm flipV="1">
            <a:off x="5029200" y="4114800"/>
            <a:ext cx="6223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44908" y="4419600"/>
            <a:ext cx="1383327" cy="646331"/>
          </a:xfrm>
          <a:prstGeom prst="rect">
            <a:avLst/>
          </a:prstGeom>
          <a:noFill/>
        </p:spPr>
        <p:txBody>
          <a:bodyPr wrap="none" rtlCol="0">
            <a:spAutoFit/>
          </a:bodyPr>
          <a:lstStyle/>
          <a:p>
            <a:r>
              <a:rPr lang="en-IN" dirty="0" smtClean="0"/>
              <a:t>Maharashtra</a:t>
            </a:r>
          </a:p>
          <a:p>
            <a:pPr algn="ctr"/>
            <a:r>
              <a:rPr lang="en-IN" dirty="0" smtClean="0"/>
              <a:t>State</a:t>
            </a:r>
            <a:endParaRPr lang="en-IN" dirty="0"/>
          </a:p>
        </p:txBody>
      </p:sp>
    </p:spTree>
    <p:extLst>
      <p:ext uri="{BB962C8B-B14F-4D97-AF65-F5344CB8AC3E}">
        <p14:creationId xmlns:p14="http://schemas.microsoft.com/office/powerpoint/2010/main" val="331929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28600" y="120558"/>
            <a:ext cx="8535245" cy="701065"/>
          </a:xfrm>
          <a:prstGeom prst="rect">
            <a:avLst/>
          </a:prstGeom>
          <a:extLst/>
        </p:spPr>
        <p:txBody>
          <a:bodyPr vert="horz" lIns="91440" tIns="45720" rIns="91440" bIns="45720" rtlCol="0" anchor="ctr">
            <a:noAutofit/>
          </a:bodyPr>
          <a:lstStyle/>
          <a:p>
            <a:pPr>
              <a:spcBef>
                <a:spcPct val="0"/>
              </a:spcBef>
            </a:pPr>
            <a:r>
              <a:rPr lang="en-IN" altLang="en-US" sz="3600" b="1" dirty="0">
                <a:solidFill>
                  <a:srgbClr val="0070C0"/>
                </a:solidFill>
                <a:latin typeface="+mj-lt"/>
                <a:ea typeface="+mj-ea"/>
                <a:cs typeface="+mj-cs"/>
              </a:rPr>
              <a:t>Case Study – Thane – </a:t>
            </a:r>
            <a:r>
              <a:rPr lang="en-IN" altLang="en-US" sz="3600" b="1" dirty="0" err="1">
                <a:solidFill>
                  <a:srgbClr val="0070C0"/>
                </a:solidFill>
                <a:latin typeface="+mj-lt"/>
                <a:ea typeface="+mj-ea"/>
                <a:cs typeface="+mj-cs"/>
              </a:rPr>
              <a:t>Belapur</a:t>
            </a:r>
            <a:r>
              <a:rPr lang="en-IN" altLang="en-US" sz="3600" b="1" dirty="0">
                <a:solidFill>
                  <a:srgbClr val="0070C0"/>
                </a:solidFill>
                <a:latin typeface="+mj-lt"/>
                <a:ea typeface="+mj-ea"/>
                <a:cs typeface="+mj-cs"/>
              </a:rPr>
              <a:t>  (</a:t>
            </a:r>
            <a:r>
              <a:rPr lang="en-IN" altLang="en-US" sz="3600" b="1" dirty="0" err="1">
                <a:solidFill>
                  <a:srgbClr val="0070C0"/>
                </a:solidFill>
                <a:latin typeface="+mj-lt"/>
                <a:ea typeface="+mj-ea"/>
                <a:cs typeface="+mj-cs"/>
              </a:rPr>
              <a:t>Estd</a:t>
            </a:r>
            <a:r>
              <a:rPr lang="en-IN" altLang="en-US" sz="3600" b="1" dirty="0">
                <a:solidFill>
                  <a:srgbClr val="0070C0"/>
                </a:solidFill>
                <a:latin typeface="+mj-lt"/>
                <a:ea typeface="+mj-ea"/>
                <a:cs typeface="+mj-cs"/>
              </a:rPr>
              <a:t>. 1997)</a:t>
            </a:r>
          </a:p>
        </p:txBody>
      </p:sp>
      <p:sp>
        <p:nvSpPr>
          <p:cNvPr id="5123" name="AutoShape 1" descr="http://mpcb.gov.in/images/bullet.jpg"/>
          <p:cNvSpPr>
            <a:spLocks noChangeAspect="1" noChangeArrowheads="1"/>
          </p:cNvSpPr>
          <p:nvPr/>
        </p:nvSpPr>
        <p:spPr bwMode="auto">
          <a:xfrm>
            <a:off x="0" y="0"/>
            <a:ext cx="6667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IN" altLang="en-US" sz="1800"/>
          </a:p>
        </p:txBody>
      </p:sp>
      <p:sp>
        <p:nvSpPr>
          <p:cNvPr id="5124" name="AutoShape 2" descr="http://mpcb.gov.in/images/bullet.jpg"/>
          <p:cNvSpPr>
            <a:spLocks noChangeAspect="1" noChangeArrowheads="1"/>
          </p:cNvSpPr>
          <p:nvPr/>
        </p:nvSpPr>
        <p:spPr bwMode="auto">
          <a:xfrm>
            <a:off x="0" y="0"/>
            <a:ext cx="6667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IN" altLang="en-US" sz="1800"/>
          </a:p>
        </p:txBody>
      </p:sp>
      <p:sp>
        <p:nvSpPr>
          <p:cNvPr id="5125" name="Rectangle 6"/>
          <p:cNvSpPr>
            <a:spLocks noChangeArrowheads="1"/>
          </p:cNvSpPr>
          <p:nvPr/>
        </p:nvSpPr>
        <p:spPr bwMode="auto">
          <a:xfrm>
            <a:off x="457200" y="3429000"/>
            <a:ext cx="8534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eaLnBrk="1" hangingPunct="1">
              <a:spcBef>
                <a:spcPct val="0"/>
              </a:spcBef>
              <a:spcAft>
                <a:spcPts val="600"/>
              </a:spcAft>
            </a:pPr>
            <a:r>
              <a:rPr lang="en-IN" altLang="en-US" sz="2200" dirty="0" smtClean="0">
                <a:cs typeface="Calibri" panose="020F0502020204030204" pitchFamily="34" charset="0"/>
              </a:rPr>
              <a:t>Infrastructures </a:t>
            </a:r>
            <a:r>
              <a:rPr lang="en-IN" altLang="en-US" sz="2200" dirty="0">
                <a:cs typeface="Calibri" panose="020F0502020204030204" pitchFamily="34" charset="0"/>
              </a:rPr>
              <a:t>like Drainage Network, </a:t>
            </a:r>
            <a:r>
              <a:rPr lang="en-IN" altLang="en-US" sz="2200" dirty="0" smtClean="0">
                <a:cs typeface="Calibri" panose="020F0502020204030204" pitchFamily="34" charset="0"/>
              </a:rPr>
              <a:t>Pumping stations</a:t>
            </a:r>
            <a:r>
              <a:rPr lang="en-IN" altLang="en-US" sz="2200" dirty="0">
                <a:cs typeface="Calibri" panose="020F0502020204030204" pitchFamily="34" charset="0"/>
              </a:rPr>
              <a:t>, Transformers, Biological Tank and Disposal Pipeline were handed over by MIDC</a:t>
            </a:r>
          </a:p>
          <a:p>
            <a:pPr marL="285750" indent="-285750" eaLnBrk="1" hangingPunct="1">
              <a:spcBef>
                <a:spcPct val="0"/>
              </a:spcBef>
              <a:spcAft>
                <a:spcPts val="600"/>
              </a:spcAft>
            </a:pPr>
            <a:r>
              <a:rPr lang="en-IN" altLang="en-US" sz="2200" b="1" dirty="0">
                <a:cs typeface="Calibri" panose="020F0502020204030204" pitchFamily="34" charset="0"/>
              </a:rPr>
              <a:t>Plant Capacity: </a:t>
            </a:r>
            <a:r>
              <a:rPr lang="en-IN" altLang="en-US" sz="2200" dirty="0">
                <a:cs typeface="Calibri" panose="020F0502020204030204" pitchFamily="34" charset="0"/>
              </a:rPr>
              <a:t>12,000 m</a:t>
            </a:r>
            <a:r>
              <a:rPr lang="en-IN" altLang="en-US" sz="2200" baseline="30000" dirty="0">
                <a:cs typeface="Calibri" panose="020F0502020204030204" pitchFamily="34" charset="0"/>
              </a:rPr>
              <a:t>3</a:t>
            </a:r>
            <a:r>
              <a:rPr lang="en-IN" altLang="en-US" sz="2200" dirty="0">
                <a:cs typeface="Calibri" panose="020F0502020204030204" pitchFamily="34" charset="0"/>
              </a:rPr>
              <a:t>/day</a:t>
            </a:r>
          </a:p>
          <a:p>
            <a:pPr marL="285750" indent="-285750" eaLnBrk="1" hangingPunct="1">
              <a:spcBef>
                <a:spcPct val="0"/>
              </a:spcBef>
              <a:spcAft>
                <a:spcPts val="600"/>
              </a:spcAft>
            </a:pPr>
            <a:r>
              <a:rPr lang="en-IN" altLang="en-US" sz="2200" b="1" dirty="0">
                <a:cs typeface="Calibri" panose="020F0502020204030204" pitchFamily="34" charset="0"/>
              </a:rPr>
              <a:t>Treatment Technology:  </a:t>
            </a:r>
            <a:r>
              <a:rPr lang="en-IN" altLang="en-US" sz="2200" dirty="0">
                <a:cs typeface="Calibri" panose="020F0502020204030204" pitchFamily="34" charset="0"/>
              </a:rPr>
              <a:t>Extended Aeration Activated Sludge Process</a:t>
            </a:r>
          </a:p>
          <a:p>
            <a:pPr marL="285750" indent="-285750" eaLnBrk="1" hangingPunct="1">
              <a:spcBef>
                <a:spcPct val="0"/>
              </a:spcBef>
              <a:spcAft>
                <a:spcPts val="600"/>
              </a:spcAft>
            </a:pPr>
            <a:r>
              <a:rPr lang="en-IN" altLang="en-US" sz="2200" b="1" dirty="0">
                <a:cs typeface="Calibri" panose="020F0502020204030204" pitchFamily="34" charset="0"/>
              </a:rPr>
              <a:t>Mode Of Receiving Effluent In CETP: </a:t>
            </a:r>
            <a:r>
              <a:rPr lang="en-IN" altLang="en-US" sz="2200" dirty="0">
                <a:cs typeface="Calibri" panose="020F0502020204030204" pitchFamily="34" charset="0"/>
              </a:rPr>
              <a:t>Underground drainage pipeline network</a:t>
            </a:r>
          </a:p>
          <a:p>
            <a:pPr marL="285750" indent="-285750" eaLnBrk="1" hangingPunct="1">
              <a:spcBef>
                <a:spcPct val="0"/>
              </a:spcBef>
              <a:spcAft>
                <a:spcPts val="600"/>
              </a:spcAft>
            </a:pPr>
            <a:r>
              <a:rPr lang="en-IN" altLang="en-US" sz="2200" b="1" dirty="0">
                <a:cs typeface="Calibri" panose="020F0502020204030204" pitchFamily="34" charset="0"/>
              </a:rPr>
              <a:t>Final Discharge Point: </a:t>
            </a:r>
            <a:r>
              <a:rPr lang="en-IN" altLang="en-US" sz="2200" dirty="0">
                <a:cs typeface="Calibri" panose="020F0502020204030204" pitchFamily="34" charset="0"/>
              </a:rPr>
              <a:t>Trans Thane Creek : Through underground pipeline </a:t>
            </a:r>
            <a:r>
              <a:rPr lang="en-IN" altLang="en-US" sz="2200" dirty="0" smtClean="0">
                <a:cs typeface="Calibri" panose="020F0502020204030204" pitchFamily="34" charset="0"/>
              </a:rPr>
              <a:t>                                     </a:t>
            </a:r>
            <a:endParaRPr lang="en-IN" altLang="en-US" sz="2200" dirty="0">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44516722"/>
              </p:ext>
            </p:extLst>
          </p:nvPr>
        </p:nvGraphicFramePr>
        <p:xfrm>
          <a:off x="1143000" y="1828870"/>
          <a:ext cx="6172200" cy="1371528"/>
        </p:xfrm>
        <a:graphic>
          <a:graphicData uri="http://schemas.openxmlformats.org/drawingml/2006/table">
            <a:tbl>
              <a:tblPr/>
              <a:tblGrid>
                <a:gridCol w="4197096">
                  <a:extLst>
                    <a:ext uri="{9D8B030D-6E8A-4147-A177-3AD203B41FA5}">
                      <a16:colId xmlns:a16="http://schemas.microsoft.com/office/drawing/2014/main" xmlns="" val="20000"/>
                    </a:ext>
                  </a:extLst>
                </a:gridCol>
                <a:gridCol w="308610">
                  <a:extLst>
                    <a:ext uri="{9D8B030D-6E8A-4147-A177-3AD203B41FA5}">
                      <a16:colId xmlns:a16="http://schemas.microsoft.com/office/drawing/2014/main" xmlns="" val="20001"/>
                    </a:ext>
                  </a:extLst>
                </a:gridCol>
                <a:gridCol w="1666494">
                  <a:extLst>
                    <a:ext uri="{9D8B030D-6E8A-4147-A177-3AD203B41FA5}">
                      <a16:colId xmlns:a16="http://schemas.microsoft.com/office/drawing/2014/main" xmlns="" val="20002"/>
                    </a:ext>
                  </a:extLst>
                </a:gridCol>
              </a:tblGrid>
              <a:tr h="312341">
                <a:tc>
                  <a:txBody>
                    <a:bodyPr/>
                    <a:lstStyle/>
                    <a:p>
                      <a:r>
                        <a:rPr lang="en-IN" sz="2000" b="0" dirty="0">
                          <a:latin typeface="Cambria" pitchFamily="18" charset="0"/>
                        </a:rPr>
                        <a:t>Loan from Financial Institution (IDBI)</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1">
                          <a:latin typeface="Cambria" pitchFamily="18" charset="0"/>
                        </a:rPr>
                        <a:t>:</a:t>
                      </a:r>
                      <a:endParaRPr lang="en-IN" sz="2000">
                        <a:latin typeface="Cambria" pitchFamily="18" charset="0"/>
                      </a:endParaRPr>
                    </a:p>
                  </a:txBody>
                  <a:tcPr marL="28575" marR="19050" marT="19041" marB="19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Cambria" pitchFamily="18" charset="0"/>
                        </a:rPr>
                        <a:t>Rs. 140 lacs</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12341">
                <a:tc>
                  <a:txBody>
                    <a:bodyPr/>
                    <a:lstStyle/>
                    <a:p>
                      <a:r>
                        <a:rPr lang="en-IN" sz="2000" b="0" dirty="0">
                          <a:latin typeface="Cambria" pitchFamily="18" charset="0"/>
                        </a:rPr>
                        <a:t>Subsidy from State &amp; Central Govt.</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1">
                          <a:latin typeface="Cambria" pitchFamily="18" charset="0"/>
                        </a:rPr>
                        <a:t>:</a:t>
                      </a:r>
                      <a:endParaRPr lang="en-IN" sz="2000">
                        <a:latin typeface="Cambria" pitchFamily="18" charset="0"/>
                      </a:endParaRPr>
                    </a:p>
                  </a:txBody>
                  <a:tcPr marL="28575" marR="19050" marT="19041" marB="19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Cambria" pitchFamily="18" charset="0"/>
                        </a:rPr>
                        <a:t>Rs. 100 lacs</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12341">
                <a:tc>
                  <a:txBody>
                    <a:bodyPr/>
                    <a:lstStyle/>
                    <a:p>
                      <a:r>
                        <a:rPr lang="en-IN" sz="2000" b="0" dirty="0">
                          <a:latin typeface="Cambria" pitchFamily="18" charset="0"/>
                        </a:rPr>
                        <a:t>Contribution from User Members</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2000" b="1">
                          <a:latin typeface="Cambria" pitchFamily="18" charset="0"/>
                        </a:rPr>
                        <a:t>:</a:t>
                      </a:r>
                      <a:endParaRPr lang="en-IN" sz="2000">
                        <a:latin typeface="Cambria" pitchFamily="18" charset="0"/>
                      </a:endParaRPr>
                    </a:p>
                  </a:txBody>
                  <a:tcPr marL="28575" marR="19050" marT="19041" marB="19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a:latin typeface="Cambria" pitchFamily="18" charset="0"/>
                        </a:rPr>
                        <a:t>Rs. 160 lacs</a:t>
                      </a: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12341">
                <a:tc>
                  <a:txBody>
                    <a:bodyPr/>
                    <a:lstStyle/>
                    <a:p>
                      <a:pPr algn="r"/>
                      <a:r>
                        <a:rPr lang="en-IN" sz="2000" b="1" dirty="0">
                          <a:latin typeface="Cambria" pitchFamily="18" charset="0"/>
                        </a:rPr>
                        <a:t>Total</a:t>
                      </a:r>
                      <a:endParaRPr lang="en-IN" sz="2000" dirty="0">
                        <a:latin typeface="Cambria" pitchFamily="18" charset="0"/>
                      </a:endParaRP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IN" sz="2000">
                        <a:latin typeface="Cambria" pitchFamily="18" charset="0"/>
                      </a:endParaRP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b="1" dirty="0">
                          <a:latin typeface="Cambria" pitchFamily="18" charset="0"/>
                        </a:rPr>
                        <a:t>Rs. 400 </a:t>
                      </a:r>
                      <a:r>
                        <a:rPr lang="en-IN" sz="2000" b="1" dirty="0" err="1">
                          <a:latin typeface="Cambria" pitchFamily="18" charset="0"/>
                        </a:rPr>
                        <a:t>lacs</a:t>
                      </a:r>
                      <a:endParaRPr lang="en-IN" sz="2000" dirty="0">
                        <a:latin typeface="Cambria" pitchFamily="18" charset="0"/>
                      </a:endParaRPr>
                    </a:p>
                  </a:txBody>
                  <a:tcPr marL="28575" marR="19050" marT="19041" marB="19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148" name="Rectangle 9"/>
          <p:cNvSpPr>
            <a:spLocks noChangeArrowheads="1"/>
          </p:cNvSpPr>
          <p:nvPr/>
        </p:nvSpPr>
        <p:spPr bwMode="auto">
          <a:xfrm>
            <a:off x="1143000" y="685800"/>
            <a:ext cx="5132174" cy="114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n-IN" altLang="en-US" sz="2400" b="1" dirty="0" smtClean="0">
                <a:cs typeface="Calibri" panose="020F0502020204030204" pitchFamily="34" charset="0"/>
              </a:rPr>
              <a:t>Members:</a:t>
            </a:r>
            <a:r>
              <a:rPr lang="en-IN" altLang="en-US" sz="2400" dirty="0" smtClean="0">
                <a:cs typeface="Calibri" panose="020F0502020204030204" pitchFamily="34" charset="0"/>
              </a:rPr>
              <a:t> SSI 400,  Large &amp; Medium 55</a:t>
            </a:r>
            <a:endParaRPr lang="en-IN" altLang="en-US" sz="2400" dirty="0">
              <a:cs typeface="Calibri" panose="020F0502020204030204" pitchFamily="34" charset="0"/>
            </a:endParaRPr>
          </a:p>
          <a:p>
            <a:pPr eaLnBrk="1" hangingPunct="1">
              <a:lnSpc>
                <a:spcPct val="150000"/>
              </a:lnSpc>
              <a:spcBef>
                <a:spcPct val="0"/>
              </a:spcBef>
              <a:buFontTx/>
              <a:buNone/>
            </a:pPr>
            <a:r>
              <a:rPr lang="en-IN" altLang="en-US" sz="2400" b="1" dirty="0">
                <a:cs typeface="Calibri" panose="020F0502020204030204" pitchFamily="34" charset="0"/>
              </a:rPr>
              <a:t>Project Finances</a:t>
            </a:r>
            <a:r>
              <a:rPr lang="en-IN" altLang="en-US" sz="2400" dirty="0">
                <a:cs typeface="Calibri" panose="020F0502020204030204" pitchFamily="34" charset="0"/>
              </a:rPr>
              <a:t>:</a:t>
            </a:r>
          </a:p>
        </p:txBody>
      </p:sp>
    </p:spTree>
    <p:extLst>
      <p:ext uri="{BB962C8B-B14F-4D97-AF65-F5344CB8AC3E}">
        <p14:creationId xmlns:p14="http://schemas.microsoft.com/office/powerpoint/2010/main" val="2148334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mpcb.gov.in/images/cetpdiagram.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IN" altLang="en-US" sz="1800"/>
          </a:p>
        </p:txBody>
      </p:sp>
      <p:pic>
        <p:nvPicPr>
          <p:cNvPr id="6147" name="Picture 3" descr="C:\Users\evs\Desktop\cetpdia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71287"/>
            <a:ext cx="7467600"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609600" y="145824"/>
            <a:ext cx="7924800" cy="525463"/>
          </a:xfrm>
          <a:prstGeom prst="rect">
            <a:avLst/>
          </a:prstGeom>
          <a:extLst/>
        </p:spPr>
        <p:txBody>
          <a:bodyPr vert="horz" lIns="91440" tIns="45720" rIns="91440" bIns="45720" rtlCol="0" anchor="ctr">
            <a:normAutofit fontScale="97500"/>
          </a:bodyPr>
          <a:lstStyle/>
          <a:p>
            <a:pPr algn="ctr">
              <a:spcBef>
                <a:spcPct val="0"/>
              </a:spcBef>
            </a:pPr>
            <a:r>
              <a:rPr lang="en-IN" altLang="en-US" sz="2800" b="1" dirty="0">
                <a:solidFill>
                  <a:srgbClr val="0070C0"/>
                </a:solidFill>
                <a:latin typeface="+mj-lt"/>
                <a:ea typeface="+mj-ea"/>
                <a:cs typeface="+mj-cs"/>
              </a:rPr>
              <a:t>CETP flow Diagram – Thane – </a:t>
            </a:r>
            <a:r>
              <a:rPr lang="en-IN" altLang="en-US" sz="2800" b="1" dirty="0" err="1">
                <a:solidFill>
                  <a:srgbClr val="0070C0"/>
                </a:solidFill>
                <a:latin typeface="+mj-lt"/>
                <a:ea typeface="+mj-ea"/>
                <a:cs typeface="+mj-cs"/>
              </a:rPr>
              <a:t>Belapur</a:t>
            </a:r>
            <a:r>
              <a:rPr lang="en-IN" altLang="en-US" sz="2800" b="1" dirty="0">
                <a:solidFill>
                  <a:srgbClr val="0070C0"/>
                </a:solidFill>
                <a:latin typeface="+mj-lt"/>
                <a:ea typeface="+mj-ea"/>
                <a:cs typeface="+mj-cs"/>
              </a:rPr>
              <a:t> </a:t>
            </a:r>
          </a:p>
        </p:txBody>
      </p:sp>
    </p:spTree>
    <p:extLst>
      <p:ext uri="{BB962C8B-B14F-4D97-AF65-F5344CB8AC3E}">
        <p14:creationId xmlns:p14="http://schemas.microsoft.com/office/powerpoint/2010/main" val="3879518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534400" cy="792162"/>
          </a:xfrm>
        </p:spPr>
        <p:txBody>
          <a:bodyPr vert="horz" lIns="91440" tIns="45720" rIns="91440" bIns="45720" rtlCol="0" anchor="ctr">
            <a:noAutofit/>
          </a:bodyPr>
          <a:lstStyle/>
          <a:p>
            <a:r>
              <a:rPr lang="en-IN" sz="3600" b="1" dirty="0">
                <a:solidFill>
                  <a:srgbClr val="0070C0"/>
                </a:solidFill>
              </a:rPr>
              <a:t>Hazardous Waste Management Rules, 2016</a:t>
            </a:r>
          </a:p>
        </p:txBody>
      </p:sp>
      <p:sp>
        <p:nvSpPr>
          <p:cNvPr id="3" name="Content Placeholder 2"/>
          <p:cNvSpPr>
            <a:spLocks noGrp="1"/>
          </p:cNvSpPr>
          <p:nvPr>
            <p:ph idx="1"/>
          </p:nvPr>
        </p:nvSpPr>
        <p:spPr>
          <a:xfrm>
            <a:off x="685800" y="1371600"/>
            <a:ext cx="7696200" cy="4373563"/>
          </a:xfrm>
        </p:spPr>
        <p:txBody>
          <a:bodyPr>
            <a:normAutofit/>
          </a:bodyPr>
          <a:lstStyle/>
          <a:p>
            <a:pPr>
              <a:spcBef>
                <a:spcPts val="1200"/>
              </a:spcBef>
              <a:spcAft>
                <a:spcPts val="600"/>
              </a:spcAft>
            </a:pPr>
            <a:r>
              <a:rPr lang="en-IN" sz="2800" dirty="0" smtClean="0"/>
              <a:t>Rules for Storage, handling, transport, treatment, </a:t>
            </a:r>
            <a:r>
              <a:rPr lang="en-IN" sz="2800" dirty="0" smtClean="0"/>
              <a:t>recycling, disposal</a:t>
            </a:r>
            <a:r>
              <a:rPr lang="en-IN" sz="2800" dirty="0" smtClean="0"/>
              <a:t>, liability (post-closure/ accidental/ incidental) </a:t>
            </a:r>
            <a:r>
              <a:rPr lang="en-IN" sz="2800" dirty="0" err="1" smtClean="0"/>
              <a:t>transboundry</a:t>
            </a:r>
            <a:r>
              <a:rPr lang="en-IN" sz="2800" dirty="0" smtClean="0"/>
              <a:t> movement etc.</a:t>
            </a:r>
          </a:p>
          <a:p>
            <a:pPr>
              <a:spcBef>
                <a:spcPts val="1200"/>
              </a:spcBef>
              <a:spcAft>
                <a:spcPts val="600"/>
              </a:spcAft>
            </a:pPr>
            <a:r>
              <a:rPr lang="en-IN" sz="2800" dirty="0" smtClean="0"/>
              <a:t>Authorisation, CHW TSDF by State</a:t>
            </a:r>
          </a:p>
          <a:p>
            <a:pPr>
              <a:spcBef>
                <a:spcPts val="1200"/>
              </a:spcBef>
              <a:spcAft>
                <a:spcPts val="600"/>
              </a:spcAft>
            </a:pPr>
            <a:r>
              <a:rPr lang="en-IN" sz="2800" dirty="0" smtClean="0"/>
              <a:t>Import/Export</a:t>
            </a:r>
          </a:p>
          <a:p>
            <a:pPr>
              <a:spcBef>
                <a:spcPts val="1200"/>
              </a:spcBef>
              <a:spcAft>
                <a:spcPts val="600"/>
              </a:spcAft>
            </a:pPr>
            <a:r>
              <a:rPr lang="en-IN" sz="2800" dirty="0" smtClean="0"/>
              <a:t>Compensation &amp; Liability</a:t>
            </a:r>
            <a:endParaRPr lang="en-IN" sz="2800" dirty="0"/>
          </a:p>
        </p:txBody>
      </p:sp>
    </p:spTree>
    <p:extLst>
      <p:ext uri="{BB962C8B-B14F-4D97-AF65-F5344CB8AC3E}">
        <p14:creationId xmlns:p14="http://schemas.microsoft.com/office/powerpoint/2010/main" val="961929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800600"/>
          </a:xfrm>
        </p:spPr>
        <p:txBody>
          <a:bodyPr>
            <a:normAutofit/>
          </a:bodyPr>
          <a:lstStyle/>
          <a:p>
            <a:pPr>
              <a:spcBef>
                <a:spcPts val="1200"/>
              </a:spcBef>
            </a:pPr>
            <a:r>
              <a:rPr lang="en-US" sz="2400" dirty="0"/>
              <a:t>SC Order, 14.10.2003 accepted grim reality of non-compliance of HW Rules in the country</a:t>
            </a:r>
          </a:p>
          <a:p>
            <a:pPr>
              <a:spcBef>
                <a:spcPts val="1200"/>
              </a:spcBef>
            </a:pPr>
            <a:r>
              <a:rPr lang="en-US" sz="2400" dirty="0"/>
              <a:t>Realized adverse effects of indiscriminate dumping of HW in India imported from developed countries </a:t>
            </a:r>
          </a:p>
          <a:p>
            <a:pPr>
              <a:spcBef>
                <a:spcPts val="1200"/>
              </a:spcBef>
            </a:pPr>
            <a:r>
              <a:rPr lang="en-US" sz="2400" dirty="0"/>
              <a:t>SC had constituted High Powered Committee with Prof. MGK Menon, FRS, as its Chairman in 1997</a:t>
            </a:r>
          </a:p>
          <a:p>
            <a:pPr>
              <a:spcBef>
                <a:spcPts val="1200"/>
              </a:spcBef>
            </a:pPr>
            <a:r>
              <a:rPr lang="en-US" sz="2400" dirty="0"/>
              <a:t>Menon Committee submitted report in Feb, 2002 </a:t>
            </a:r>
          </a:p>
          <a:p>
            <a:pPr>
              <a:spcBef>
                <a:spcPts val="1200"/>
              </a:spcBef>
            </a:pPr>
            <a:r>
              <a:rPr lang="en-US" sz="2400" dirty="0"/>
              <a:t>Taking Cognizance of Menon Committee report, SC passed order, 14.10.2003 &amp; set up SCMC under Chairmanship of Dr. G. Thyagarajan</a:t>
            </a:r>
          </a:p>
          <a:p>
            <a:pPr>
              <a:spcBef>
                <a:spcPts val="1200"/>
              </a:spcBef>
            </a:pPr>
            <a:endParaRPr lang="en-US" sz="2400" dirty="0"/>
          </a:p>
          <a:p>
            <a:endParaRPr lang="en-US" sz="2400" dirty="0"/>
          </a:p>
        </p:txBody>
      </p:sp>
      <p:sp>
        <p:nvSpPr>
          <p:cNvPr id="4" name="Title 1"/>
          <p:cNvSpPr txBox="1">
            <a:spLocks/>
          </p:cNvSpPr>
          <p:nvPr/>
        </p:nvSpPr>
        <p:spPr>
          <a:xfrm>
            <a:off x="228600" y="228600"/>
            <a:ext cx="8229600" cy="762000"/>
          </a:xfrm>
          <a:prstGeom prst="rect">
            <a:avLst/>
          </a:prstGeom>
        </p:spPr>
        <p:txBody>
          <a:bodyPr vert="horz" lIns="91440" tIns="45720" rIns="91440" bIns="45720" rtlCol="0" anchor="ctr">
            <a:normAutofit fontScale="97500"/>
          </a:bodyPr>
          <a:lstStyle>
            <a:lvl1pPr algn="ctr">
              <a:spcBef>
                <a:spcPct val="0"/>
              </a:spcBef>
              <a:buNone/>
              <a:defRPr sz="4400" b="1">
                <a:solidFill>
                  <a:srgbClr val="0070C0"/>
                </a:solidFill>
                <a:latin typeface="+mj-lt"/>
                <a:ea typeface="+mj-ea"/>
                <a:cs typeface="+mj-cs"/>
              </a:defRPr>
            </a:lvl1pPr>
          </a:lstStyle>
          <a:p>
            <a:r>
              <a:rPr lang="en-US" dirty="0" smtClean="0"/>
              <a:t>HW- Introduction</a:t>
            </a:r>
            <a:endParaRPr lang="en-US" dirty="0"/>
          </a:p>
        </p:txBody>
      </p:sp>
    </p:spTree>
    <p:extLst>
      <p:ext uri="{BB962C8B-B14F-4D97-AF65-F5344CB8AC3E}">
        <p14:creationId xmlns:p14="http://schemas.microsoft.com/office/powerpoint/2010/main" val="2306564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7980000" cy="3951720"/>
          </a:xfrm>
        </p:spPr>
        <p:txBody>
          <a:bodyPr>
            <a:normAutofit/>
          </a:bodyPr>
          <a:lstStyle/>
          <a:p>
            <a:pPr>
              <a:spcBef>
                <a:spcPts val="1200"/>
              </a:spcBef>
              <a:spcAft>
                <a:spcPts val="600"/>
              </a:spcAft>
            </a:pPr>
            <a:r>
              <a:rPr lang="en-US" sz="2800" dirty="0"/>
              <a:t>Removal and safe disposal of HW lying in industrial estates and illegal dumps sites </a:t>
            </a:r>
          </a:p>
          <a:p>
            <a:pPr>
              <a:spcBef>
                <a:spcPts val="1200"/>
              </a:spcBef>
              <a:spcAft>
                <a:spcPts val="600"/>
              </a:spcAft>
            </a:pPr>
            <a:r>
              <a:rPr lang="en-US" sz="2800" dirty="0"/>
              <a:t>Reduction in illegal imports of HW</a:t>
            </a:r>
          </a:p>
          <a:p>
            <a:pPr>
              <a:spcBef>
                <a:spcPts val="1200"/>
              </a:spcBef>
              <a:spcAft>
                <a:spcPts val="600"/>
              </a:spcAft>
            </a:pPr>
            <a:r>
              <a:rPr lang="en-US" sz="2800" dirty="0"/>
              <a:t>Removal and safe disposal of HW lying at Ports, </a:t>
            </a:r>
            <a:r>
              <a:rPr lang="en-US" sz="2800" i="1" dirty="0"/>
              <a:t>Polluters Pays Principle</a:t>
            </a:r>
          </a:p>
          <a:p>
            <a:pPr>
              <a:spcBef>
                <a:spcPts val="1200"/>
              </a:spcBef>
              <a:spcAft>
                <a:spcPts val="600"/>
              </a:spcAft>
            </a:pPr>
            <a:r>
              <a:rPr lang="en-US" sz="2800" dirty="0"/>
              <a:t>Action plan for rehabilitation/remediation of contaminated sites</a:t>
            </a:r>
          </a:p>
          <a:p>
            <a:pPr>
              <a:spcBef>
                <a:spcPts val="1200"/>
              </a:spcBef>
              <a:spcAft>
                <a:spcPts val="600"/>
              </a:spcAft>
            </a:pPr>
            <a:endParaRPr lang="en-US" sz="2800" dirty="0"/>
          </a:p>
          <a:p>
            <a:endParaRPr lang="en-US" sz="2800" dirty="0"/>
          </a:p>
          <a:p>
            <a:endParaRPr lang="en-US" sz="2800" dirty="0"/>
          </a:p>
          <a:p>
            <a:endParaRPr lang="en-US" sz="2800" dirty="0"/>
          </a:p>
        </p:txBody>
      </p:sp>
      <p:sp>
        <p:nvSpPr>
          <p:cNvPr id="4" name="Title 1"/>
          <p:cNvSpPr txBox="1">
            <a:spLocks/>
          </p:cNvSpPr>
          <p:nvPr/>
        </p:nvSpPr>
        <p:spPr>
          <a:xfrm>
            <a:off x="360000" y="381000"/>
            <a:ext cx="8229600" cy="609600"/>
          </a:xfrm>
          <a:prstGeom prst="rect">
            <a:avLst/>
          </a:prstGeom>
        </p:spPr>
        <p:txBody>
          <a:bodyPr vert="horz" lIns="91440" tIns="45720" rIns="91440" bIns="45720" rtlCol="0" anchor="ctr">
            <a:noAutofit/>
          </a:bodyPr>
          <a:lstStyle>
            <a:lvl1pPr algn="ctr">
              <a:spcBef>
                <a:spcPct val="0"/>
              </a:spcBef>
              <a:buNone/>
              <a:defRPr sz="4400" b="1">
                <a:solidFill>
                  <a:srgbClr val="0070C0"/>
                </a:solidFill>
                <a:latin typeface="+mj-lt"/>
                <a:ea typeface="+mj-ea"/>
                <a:cs typeface="+mj-cs"/>
              </a:defRPr>
            </a:lvl1pPr>
          </a:lstStyle>
          <a:p>
            <a:r>
              <a:rPr lang="en-US" sz="3600" dirty="0">
                <a:solidFill>
                  <a:schemeClr val="accent1">
                    <a:lumMod val="75000"/>
                  </a:schemeClr>
                </a:solidFill>
              </a:rPr>
              <a:t>Impact of SC Order</a:t>
            </a:r>
          </a:p>
        </p:txBody>
      </p:sp>
    </p:spTree>
    <p:extLst>
      <p:ext uri="{BB962C8B-B14F-4D97-AF65-F5344CB8AC3E}">
        <p14:creationId xmlns:p14="http://schemas.microsoft.com/office/powerpoint/2010/main" val="2292212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20" y="152400"/>
            <a:ext cx="8229600" cy="990600"/>
          </a:xfrm>
        </p:spPr>
        <p:txBody>
          <a:bodyPr>
            <a:noAutofit/>
          </a:body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(i): National Inventory</a:t>
            </a:r>
            <a:endParaRPr lang="en-US" sz="2400" dirty="0">
              <a:solidFill>
                <a:srgbClr val="FF0000"/>
              </a:solidFill>
            </a:endParaRPr>
          </a:p>
        </p:txBody>
      </p:sp>
      <p:sp>
        <p:nvSpPr>
          <p:cNvPr id="3" name="Content Placeholder 2"/>
          <p:cNvSpPr>
            <a:spLocks noGrp="1"/>
          </p:cNvSpPr>
          <p:nvPr>
            <p:ph idx="1"/>
          </p:nvPr>
        </p:nvSpPr>
        <p:spPr>
          <a:xfrm>
            <a:off x="381000" y="2133600"/>
            <a:ext cx="152400" cy="4191000"/>
          </a:xfrm>
        </p:spPr>
        <p:txBody>
          <a:bodyPr>
            <a:normAutofit/>
          </a:bodyPr>
          <a:lstStyle/>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24240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5242408" y="1524000"/>
            <a:ext cx="3901592" cy="4331996"/>
          </a:xfrm>
          <a:prstGeom prst="rect">
            <a:avLst/>
          </a:prstGeom>
        </p:spPr>
      </p:pic>
    </p:spTree>
    <p:extLst>
      <p:ext uri="{BB962C8B-B14F-4D97-AF65-F5344CB8AC3E}">
        <p14:creationId xmlns:p14="http://schemas.microsoft.com/office/powerpoint/2010/main" val="1440636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228600"/>
            <a:ext cx="8229600" cy="609600"/>
          </a:xfrm>
        </p:spPr>
        <p:txBody>
          <a:bodyPr>
            <a:noAutofit/>
          </a:bodyPr>
          <a:lstStyle/>
          <a:p>
            <a:pPr algn="ctr"/>
            <a:r>
              <a:rPr lang="en-US" sz="3600" b="1" dirty="0">
                <a:solidFill>
                  <a:schemeClr val="accent1">
                    <a:lumMod val="75000"/>
                  </a:schemeClr>
                </a:solidFill>
              </a:rPr>
              <a:t>Directions regarding domestic HW</a:t>
            </a:r>
            <a:br>
              <a:rPr lang="en-US" sz="3600" b="1" dirty="0">
                <a:solidFill>
                  <a:schemeClr val="accent1">
                    <a:lumMod val="75000"/>
                  </a:schemeClr>
                </a:solidFill>
              </a:rPr>
            </a:br>
            <a:r>
              <a:rPr lang="en-US" sz="2400" dirty="0">
                <a:solidFill>
                  <a:srgbClr val="FF0000"/>
                </a:solidFill>
              </a:rPr>
              <a:t>(vi): National Inventory of illegal HW dump sites</a:t>
            </a:r>
          </a:p>
        </p:txBody>
      </p:sp>
      <p:sp>
        <p:nvSpPr>
          <p:cNvPr id="3" name="Content Placeholder 2"/>
          <p:cNvSpPr>
            <a:spLocks noGrp="1"/>
          </p:cNvSpPr>
          <p:nvPr>
            <p:ph idx="1"/>
          </p:nvPr>
        </p:nvSpPr>
        <p:spPr>
          <a:xfrm>
            <a:off x="609600" y="1228102"/>
            <a:ext cx="8229600" cy="664197"/>
          </a:xfrm>
        </p:spPr>
        <p:txBody>
          <a:bodyPr>
            <a:noAutofit/>
          </a:bodyPr>
          <a:lstStyle/>
          <a:p>
            <a:r>
              <a:rPr lang="en-US" sz="2200" dirty="0"/>
              <a:t>The Court was seriously concerned with the several illegal HW dump sites and their impact on heath &amp; environment </a:t>
            </a:r>
          </a:p>
          <a:p>
            <a:endParaRPr lang="en-US" sz="2200" dirty="0"/>
          </a:p>
          <a:p>
            <a:endParaRPr lang="en-US" sz="2200" dirty="0"/>
          </a:p>
          <a:p>
            <a:endParaRPr lang="en-US" sz="2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17699"/>
            <a:ext cx="7162800" cy="467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146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a:solidFill>
                  <a:srgbClr val="0070C0"/>
                </a:solidFill>
              </a:rPr>
              <a:t>Pollution Control &amp; Environmental Regulation Apparatus in India</a:t>
            </a:r>
          </a:p>
        </p:txBody>
      </p:sp>
      <p:sp>
        <p:nvSpPr>
          <p:cNvPr id="3" name="Content Placeholder 2"/>
          <p:cNvSpPr>
            <a:spLocks noGrp="1"/>
          </p:cNvSpPr>
          <p:nvPr>
            <p:ph idx="1"/>
          </p:nvPr>
        </p:nvSpPr>
        <p:spPr>
          <a:xfrm>
            <a:off x="381000" y="1905000"/>
            <a:ext cx="4800600" cy="3916363"/>
          </a:xfrm>
        </p:spPr>
        <p:txBody>
          <a:bodyPr>
            <a:normAutofit/>
          </a:bodyPr>
          <a:lstStyle/>
          <a:p>
            <a:r>
              <a:rPr lang="en-IN" sz="2800" dirty="0" err="1" smtClean="0"/>
              <a:t>MoEF&amp;CC</a:t>
            </a:r>
            <a:r>
              <a:rPr lang="en-IN" sz="2800" dirty="0" smtClean="0"/>
              <a:t> – CPCB – PCC</a:t>
            </a:r>
          </a:p>
          <a:p>
            <a:r>
              <a:rPr lang="en-IN" sz="2800" dirty="0" smtClean="0"/>
              <a:t>State Govt. – SPCB</a:t>
            </a:r>
          </a:p>
          <a:p>
            <a:r>
              <a:rPr lang="en-IN" sz="2800" dirty="0" smtClean="0"/>
              <a:t>Authorities: EPCA, NCZMA,  SEIAA, SCZMA</a:t>
            </a:r>
          </a:p>
          <a:p>
            <a:r>
              <a:rPr lang="en-IN" sz="2800" dirty="0" smtClean="0"/>
              <a:t>State Level Committees: SEAC</a:t>
            </a:r>
          </a:p>
          <a:p>
            <a:endParaRPr lang="en-IN" sz="2800" dirty="0"/>
          </a:p>
        </p:txBody>
      </p:sp>
      <p:pic>
        <p:nvPicPr>
          <p:cNvPr id="4" name="Picture 3"/>
          <p:cNvPicPr>
            <a:picLocks noChangeAspect="1"/>
          </p:cNvPicPr>
          <p:nvPr/>
        </p:nvPicPr>
        <p:blipFill>
          <a:blip r:embed="rId2"/>
          <a:stretch>
            <a:fillRect/>
          </a:stretch>
        </p:blipFill>
        <p:spPr>
          <a:xfrm>
            <a:off x="4724400" y="1905000"/>
            <a:ext cx="4252943" cy="4724400"/>
          </a:xfrm>
          <a:prstGeom prst="rect">
            <a:avLst/>
          </a:prstGeom>
        </p:spPr>
      </p:pic>
    </p:spTree>
    <p:extLst>
      <p:ext uri="{BB962C8B-B14F-4D97-AF65-F5344CB8AC3E}">
        <p14:creationId xmlns:p14="http://schemas.microsoft.com/office/powerpoint/2010/main" val="3794052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304800" y="266700"/>
            <a:ext cx="8229600" cy="609600"/>
          </a:xfrm>
        </p:spPr>
        <p:txBody>
          <a:bodyPr>
            <a:noAutofit/>
          </a:bodyPr>
          <a:lstStyle/>
          <a:p>
            <a:pPr algn="ctr"/>
            <a:r>
              <a:rPr lang="en-US" sz="3600" b="1" dirty="0">
                <a:solidFill>
                  <a:schemeClr val="accent1">
                    <a:lumMod val="75000"/>
                  </a:schemeClr>
                </a:solidFill>
              </a:rPr>
              <a:t>Directions regarding domestic HW</a:t>
            </a:r>
            <a:r>
              <a:rPr lang="en-US" sz="3600" b="1" dirty="0">
                <a:solidFill>
                  <a:srgbClr val="002060"/>
                </a:solidFill>
              </a:rPr>
              <a:t/>
            </a:r>
            <a:br>
              <a:rPr lang="en-US" sz="3600" b="1" dirty="0">
                <a:solidFill>
                  <a:srgbClr val="002060"/>
                </a:solidFill>
              </a:rPr>
            </a:br>
            <a:r>
              <a:rPr lang="en-US" sz="2400" dirty="0">
                <a:solidFill>
                  <a:srgbClr val="FF0000"/>
                </a:solidFill>
              </a:rPr>
              <a:t>National Inventory of illegal HW dump sites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1"/>
            <a:ext cx="4267200" cy="2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3276600" y="3722969"/>
            <a:ext cx="1295400" cy="359397"/>
          </a:xfrm>
        </p:spPr>
        <p:txBody>
          <a:bodyPr>
            <a:normAutofit lnSpcReduction="10000"/>
          </a:bodyPr>
          <a:lstStyle/>
          <a:p>
            <a:pPr marL="0" indent="0">
              <a:buNone/>
            </a:pPr>
            <a:r>
              <a:rPr lang="en-US" sz="1800" dirty="0">
                <a:solidFill>
                  <a:schemeClr val="bg1"/>
                </a:solidFill>
              </a:rPr>
              <a:t>Tarapur</a:t>
            </a:r>
          </a:p>
          <a:p>
            <a:endParaRPr lang="en-US" sz="1800" dirty="0">
              <a:solidFill>
                <a:schemeClr val="bg1"/>
              </a:solidFill>
            </a:endParaRPr>
          </a:p>
          <a:p>
            <a:endParaRPr lang="en-US" sz="1800" dirty="0">
              <a:solidFill>
                <a:schemeClr val="bg1"/>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114800" cy="269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6553200" y="3352800"/>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a:t>Kerala</a:t>
            </a:r>
          </a:p>
          <a:p>
            <a:endParaRPr lang="en-US" sz="1800" dirty="0"/>
          </a:p>
          <a:p>
            <a:endParaRPr lang="en-US" sz="18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14800"/>
            <a:ext cx="42672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3048000" y="4495800"/>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a:t>Delhi</a:t>
            </a:r>
          </a:p>
          <a:p>
            <a:pPr marL="0" indent="0">
              <a:buNone/>
            </a:pPr>
            <a:endParaRPr lang="en-US" sz="1800" dirty="0"/>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14800"/>
            <a:ext cx="4114800" cy="26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6019800" y="4267200"/>
            <a:ext cx="1295400" cy="359397"/>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a:solidFill>
                  <a:schemeClr val="bg1"/>
                </a:solidFill>
              </a:rPr>
              <a:t>Tarapur</a:t>
            </a:r>
          </a:p>
          <a:p>
            <a:endParaRPr lang="en-US" sz="18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3383842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105"/>
            <a:ext cx="8229600" cy="953295"/>
          </a:xfrm>
        </p:spPr>
        <p:txBody>
          <a:bodyPr>
            <a:noAutofit/>
          </a:bodyPr>
          <a:lstStyle/>
          <a:p>
            <a:pPr algn="ctr"/>
            <a:r>
              <a:rPr lang="en-US" sz="3600" b="1" dirty="0">
                <a:solidFill>
                  <a:schemeClr val="accent1">
                    <a:lumMod val="75000"/>
                  </a:schemeClr>
                </a:solidFill>
              </a:rPr>
              <a:t>Directions regarding domestic HW</a:t>
            </a:r>
            <a:br>
              <a:rPr lang="en-US" sz="3600" b="1" dirty="0">
                <a:solidFill>
                  <a:schemeClr val="accent1">
                    <a:lumMod val="75000"/>
                  </a:schemeClr>
                </a:solidFill>
              </a:rPr>
            </a:br>
            <a:r>
              <a:rPr lang="en-US" sz="2400" dirty="0">
                <a:solidFill>
                  <a:srgbClr val="FF0000"/>
                </a:solidFill>
              </a:rPr>
              <a:t>National Inventory of illegal HW dump sites</a:t>
            </a:r>
          </a:p>
        </p:txBody>
      </p:sp>
      <p:sp>
        <p:nvSpPr>
          <p:cNvPr id="4" name="Content Placeholder 3"/>
          <p:cNvSpPr>
            <a:spLocks noGrp="1"/>
          </p:cNvSpPr>
          <p:nvPr>
            <p:ph idx="1"/>
          </p:nvPr>
        </p:nvSpPr>
        <p:spPr>
          <a:xfrm>
            <a:off x="720000" y="1260000"/>
            <a:ext cx="8229600" cy="426720"/>
          </a:xfrm>
        </p:spPr>
        <p:txBody>
          <a:bodyPr>
            <a:noAutofit/>
          </a:bodyPr>
          <a:lstStyle/>
          <a:p>
            <a:pPr marL="0" indent="0" algn="ctr">
              <a:buNone/>
            </a:pPr>
            <a:r>
              <a:rPr lang="en-US" sz="2400" dirty="0"/>
              <a:t>Major Problem HW dumping sites needing special attention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343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1371600" y="3733800"/>
            <a:ext cx="3200400" cy="391831"/>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a:solidFill>
                  <a:schemeClr val="bg1"/>
                </a:solidFill>
              </a:rPr>
              <a:t>Hema Chemicals - Vadodara</a:t>
            </a:r>
          </a:p>
          <a:p>
            <a:endParaRPr lang="en-US" sz="1800" dirty="0">
              <a:solidFill>
                <a:schemeClr val="bg1"/>
              </a:solidFill>
            </a:endParaRPr>
          </a:p>
          <a:p>
            <a:endParaRPr lang="en-US" sz="1800" dirty="0">
              <a:solidFill>
                <a:schemeClr val="bg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2672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505200"/>
            <a:ext cx="3733800" cy="35939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a:solidFill>
                  <a:schemeClr val="bg1"/>
                </a:solidFill>
              </a:rPr>
              <a:t>Tamilnadu Chromates &amp; Chemicals - Ranipet</a:t>
            </a:r>
          </a:p>
          <a:p>
            <a:endParaRPr lang="en-US" sz="1800" dirty="0">
              <a:solidFill>
                <a:schemeClr val="bg1"/>
              </a:solidFill>
            </a:endParaRPr>
          </a:p>
          <a:p>
            <a:endParaRPr lang="en-US" sz="1800" dirty="0">
              <a:solidFill>
                <a:schemeClr val="bg1"/>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38625"/>
            <a:ext cx="43434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228600" y="5943600"/>
            <a:ext cx="3124200" cy="685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a:solidFill>
                  <a:schemeClr val="bg1"/>
                </a:solidFill>
              </a:rPr>
              <a:t>Hindutsan Lever–mercury contamination–Kodaikanal</a:t>
            </a:r>
          </a:p>
          <a:p>
            <a:endParaRPr lang="en-US" sz="1800" dirty="0">
              <a:solidFill>
                <a:schemeClr val="bg1"/>
              </a:solidFill>
            </a:endParaRPr>
          </a:p>
          <a:p>
            <a:endParaRPr lang="en-US" sz="1800" dirty="0">
              <a:solidFill>
                <a:schemeClr val="bg1"/>
              </a:solidFill>
            </a:endParaRPr>
          </a:p>
        </p:txBody>
      </p:sp>
      <p:sp>
        <p:nvSpPr>
          <p:cNvPr id="12" name="Content Placeholder 3"/>
          <p:cNvSpPr txBox="1">
            <a:spLocks/>
          </p:cNvSpPr>
          <p:nvPr/>
        </p:nvSpPr>
        <p:spPr>
          <a:xfrm>
            <a:off x="4648200" y="4648200"/>
            <a:ext cx="42672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000" dirty="0"/>
              <a:t>The SCMC was not able to inventorise or get inventorise HW lying abandoned in units that are permanently closed or are under Court receivers in different parts of country</a:t>
            </a:r>
          </a:p>
        </p:txBody>
      </p:sp>
    </p:spTree>
    <p:extLst>
      <p:ext uri="{BB962C8B-B14F-4D97-AF65-F5344CB8AC3E}">
        <p14:creationId xmlns:p14="http://schemas.microsoft.com/office/powerpoint/2010/main" val="2160311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267200" cy="248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19100" y="173898"/>
            <a:ext cx="8229600" cy="936252"/>
          </a:xfrm>
        </p:spPr>
        <p:txBody>
          <a:bodyPr>
            <a:noAutofit/>
          </a:bodyPr>
          <a:lstStyle/>
          <a:p>
            <a:pPr algn="ctr"/>
            <a:r>
              <a:rPr lang="en-US" sz="3600" b="1" dirty="0">
                <a:solidFill>
                  <a:schemeClr val="accent1">
                    <a:lumMod val="75000"/>
                  </a:schemeClr>
                </a:solidFill>
              </a:rPr>
              <a:t>Directions regarding domestic HW</a:t>
            </a:r>
            <a:br>
              <a:rPr lang="en-US" sz="3600" b="1" dirty="0">
                <a:solidFill>
                  <a:schemeClr val="accent1">
                    <a:lumMod val="75000"/>
                  </a:schemeClr>
                </a:solidFill>
              </a:rPr>
            </a:br>
            <a:r>
              <a:rPr lang="en-US" sz="2400" dirty="0">
                <a:solidFill>
                  <a:srgbClr val="FF0000"/>
                </a:solidFill>
              </a:rPr>
              <a:t>National Inventory of illegal HW dump sites</a:t>
            </a:r>
          </a:p>
        </p:txBody>
      </p:sp>
      <p:sp>
        <p:nvSpPr>
          <p:cNvPr id="4" name="Content Placeholder 3"/>
          <p:cNvSpPr>
            <a:spLocks noGrp="1"/>
          </p:cNvSpPr>
          <p:nvPr>
            <p:ph idx="1"/>
          </p:nvPr>
        </p:nvSpPr>
        <p:spPr>
          <a:xfrm>
            <a:off x="736600" y="1186351"/>
            <a:ext cx="8229600" cy="426720"/>
          </a:xfrm>
        </p:spPr>
        <p:txBody>
          <a:bodyPr>
            <a:noAutofit/>
          </a:bodyPr>
          <a:lstStyle/>
          <a:p>
            <a:pPr marL="0" indent="0" algn="ctr">
              <a:buNone/>
            </a:pPr>
            <a:r>
              <a:rPr lang="en-US" sz="2400" dirty="0"/>
              <a:t>Clean – up of river bed and restoration of life in Periyar river</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381500" cy="248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800600" y="3581400"/>
            <a:ext cx="2286000" cy="3810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solidFill>
                  <a:schemeClr val="bg1"/>
                </a:solidFill>
              </a:rPr>
              <a:t>Periyar </a:t>
            </a:r>
            <a:r>
              <a:rPr lang="en-US" sz="1800" dirty="0">
                <a:solidFill>
                  <a:schemeClr val="bg1"/>
                </a:solidFill>
              </a:rPr>
              <a:t>River</a:t>
            </a:r>
          </a:p>
          <a:p>
            <a:endParaRPr lang="en-US" sz="1800" dirty="0">
              <a:solidFill>
                <a:schemeClr val="bg1"/>
              </a:solidFill>
            </a:endParaRPr>
          </a:p>
        </p:txBody>
      </p:sp>
      <p:sp>
        <p:nvSpPr>
          <p:cNvPr id="13" name="Content Placeholder 2"/>
          <p:cNvSpPr txBox="1">
            <a:spLocks/>
          </p:cNvSpPr>
          <p:nvPr/>
        </p:nvSpPr>
        <p:spPr>
          <a:xfrm>
            <a:off x="762000" y="3581400"/>
            <a:ext cx="3533775" cy="4572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dirty="0" smtClean="0">
                <a:solidFill>
                  <a:schemeClr val="bg1"/>
                </a:solidFill>
              </a:rPr>
              <a:t>Discharge </a:t>
            </a:r>
            <a:r>
              <a:rPr lang="en-US" sz="1800" dirty="0">
                <a:solidFill>
                  <a:schemeClr val="bg1"/>
                </a:solidFill>
              </a:rPr>
              <a:t>of CMRL in </a:t>
            </a:r>
            <a:r>
              <a:rPr lang="en-US" sz="1800" dirty="0" smtClean="0">
                <a:solidFill>
                  <a:schemeClr val="bg1"/>
                </a:solidFill>
              </a:rPr>
              <a:t>Periyar</a:t>
            </a:r>
            <a:endParaRPr lang="en-US" sz="1800" dirty="0">
              <a:solidFill>
                <a:schemeClr val="bg1"/>
              </a:solidFill>
            </a:endParaRP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6" y="4086396"/>
            <a:ext cx="4367213"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86396"/>
            <a:ext cx="4267200" cy="26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a:xfrm>
            <a:off x="381000" y="5791200"/>
            <a:ext cx="8458200" cy="91695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800" b="1" dirty="0">
                <a:solidFill>
                  <a:schemeClr val="bg1"/>
                </a:solidFill>
              </a:rPr>
              <a:t>Fish kill due to toxic effluents in Periyar River, some highly acidic. (Left) a villager demonstrates bluish industrial HW sediments on the river bed which form a cloud on being disturbed</a:t>
            </a:r>
          </a:p>
        </p:txBody>
      </p:sp>
    </p:spTree>
    <p:extLst>
      <p:ext uri="{BB962C8B-B14F-4D97-AF65-F5344CB8AC3E}">
        <p14:creationId xmlns:p14="http://schemas.microsoft.com/office/powerpoint/2010/main" val="93215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14400"/>
          </a:xfrm>
        </p:spPr>
        <p:txBody>
          <a:bodyPr>
            <a:noAutofit/>
          </a:bodyPr>
          <a:lstStyle/>
          <a:p>
            <a:pPr algn="ctr"/>
            <a:r>
              <a:rPr lang="en-US" sz="3600" b="1" dirty="0">
                <a:solidFill>
                  <a:schemeClr val="accent1">
                    <a:lumMod val="75000"/>
                  </a:schemeClr>
                </a:solidFill>
              </a:rPr>
              <a:t>Directions regarding domestic HW</a:t>
            </a:r>
            <a:br>
              <a:rPr lang="en-US" sz="3600" b="1" dirty="0">
                <a:solidFill>
                  <a:schemeClr val="accent1">
                    <a:lumMod val="75000"/>
                  </a:schemeClr>
                </a:solidFill>
              </a:rPr>
            </a:br>
            <a:r>
              <a:rPr lang="en-US" sz="2400" dirty="0">
                <a:solidFill>
                  <a:srgbClr val="FF0000"/>
                </a:solidFill>
              </a:rPr>
              <a:t>National Inventory of illegal HW dump sites</a:t>
            </a:r>
          </a:p>
        </p:txBody>
      </p:sp>
      <p:sp>
        <p:nvSpPr>
          <p:cNvPr id="11" name="Content Placeholder 2"/>
          <p:cNvSpPr txBox="1">
            <a:spLocks/>
          </p:cNvSpPr>
          <p:nvPr/>
        </p:nvSpPr>
        <p:spPr>
          <a:xfrm>
            <a:off x="533400" y="1772920"/>
            <a:ext cx="8001000" cy="464820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a:t>SCMC brought entire industrial estate to heel</a:t>
            </a:r>
          </a:p>
          <a:p>
            <a:r>
              <a:rPr lang="en-US" sz="2400" dirty="0"/>
              <a:t>Fined Rs. 2.5 Cr to 247 units to set aside money for rehabilitation of the river. SCMC set up LAEC</a:t>
            </a:r>
          </a:p>
          <a:p>
            <a:r>
              <a:rPr lang="en-US" sz="2400" dirty="0"/>
              <a:t>Board closed down several industries in coordination with LAEC</a:t>
            </a:r>
          </a:p>
          <a:p>
            <a:r>
              <a:rPr lang="en-US" sz="2400" dirty="0"/>
              <a:t>Discovered clandestine discharges at night</a:t>
            </a:r>
          </a:p>
          <a:p>
            <a:r>
              <a:rPr lang="en-US" sz="2400" dirty="0"/>
              <a:t>Undiscovered more than 60 illegal outlets </a:t>
            </a:r>
          </a:p>
          <a:p>
            <a:r>
              <a:rPr lang="en-US" sz="2400" dirty="0">
                <a:solidFill>
                  <a:srgbClr val="C00000"/>
                </a:solidFill>
              </a:rPr>
              <a:t>After a year of these actions pH of the river improved (5-5.5) from a low of 2 (highly acidic)</a:t>
            </a:r>
          </a:p>
          <a:p>
            <a:r>
              <a:rPr lang="en-US" sz="2400" dirty="0">
                <a:solidFill>
                  <a:srgbClr val="C00000"/>
                </a:solidFill>
              </a:rPr>
              <a:t>Representative of fishing community met SCMC to thank the SC for restoring condition of the river and for bringing the fish back into the water body. </a:t>
            </a:r>
          </a:p>
          <a:p>
            <a:r>
              <a:rPr lang="en-US" sz="2400" dirty="0"/>
              <a:t>At the time of filing report, certain actions still remain to be completed </a:t>
            </a:r>
            <a:r>
              <a:rPr lang="en-US" sz="2400" dirty="0" smtClean="0"/>
              <a:t>(e.g. </a:t>
            </a:r>
            <a:r>
              <a:rPr lang="en-US" sz="2400" dirty="0"/>
              <a:t>– removal of </a:t>
            </a:r>
            <a:r>
              <a:rPr lang="en-US" sz="2400" dirty="0" smtClean="0"/>
              <a:t>sediment </a:t>
            </a:r>
            <a:r>
              <a:rPr lang="en-US" sz="2400" dirty="0"/>
              <a:t>from the river bed)</a:t>
            </a:r>
          </a:p>
          <a:p>
            <a:endParaRPr lang="en-US" sz="2400" dirty="0"/>
          </a:p>
          <a:p>
            <a:endParaRPr lang="en-US" sz="2400" dirty="0"/>
          </a:p>
          <a:p>
            <a:endParaRPr lang="en-US" sz="2400" dirty="0"/>
          </a:p>
          <a:p>
            <a:endParaRPr lang="en-US" sz="2400" dirty="0"/>
          </a:p>
          <a:p>
            <a:endParaRPr lang="en-US" sz="2400" dirty="0"/>
          </a:p>
        </p:txBody>
      </p:sp>
      <p:sp>
        <p:nvSpPr>
          <p:cNvPr id="5" name="Content Placeholder 3"/>
          <p:cNvSpPr txBox="1">
            <a:spLocks/>
          </p:cNvSpPr>
          <p:nvPr/>
        </p:nvSpPr>
        <p:spPr>
          <a:xfrm>
            <a:off x="533400" y="1244600"/>
            <a:ext cx="82296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400" b="1" dirty="0" smtClean="0"/>
              <a:t>Clean – up of river bed and restoration of life in Periyar river</a:t>
            </a:r>
            <a:endParaRPr lang="en-US" sz="2400" b="1" dirty="0"/>
          </a:p>
        </p:txBody>
      </p:sp>
    </p:spTree>
    <p:extLst>
      <p:ext uri="{BB962C8B-B14F-4D97-AF65-F5344CB8AC3E}">
        <p14:creationId xmlns:p14="http://schemas.microsoft.com/office/powerpoint/2010/main" val="3012544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9828"/>
            <a:ext cx="7010400" cy="57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729714"/>
            <a:ext cx="8229600" cy="4038600"/>
          </a:xfrm>
        </p:spPr>
        <p:txBody>
          <a:bodyPr>
            <a:noAutofit/>
          </a:bodyPr>
          <a:lstStyle/>
          <a:p>
            <a:r>
              <a:rPr lang="en-US" sz="2000" dirty="0"/>
              <a:t>Polluting industries discharging HW in lakes were ordered to shut. 60 units ordered to move out of the area</a:t>
            </a:r>
          </a:p>
          <a:p>
            <a:r>
              <a:rPr lang="en-US" sz="2000" dirty="0" smtClean="0"/>
              <a:t>STP installed and sewage entering the lake is diverted.</a:t>
            </a:r>
          </a:p>
          <a:p>
            <a:r>
              <a:rPr lang="en-US" sz="2000" dirty="0" smtClean="0"/>
              <a:t>ETPs installed by industries. HW &amp; other solid wastes to TSDF.</a:t>
            </a:r>
          </a:p>
          <a:p>
            <a:r>
              <a:rPr lang="en-US" sz="2000" dirty="0" smtClean="0"/>
              <a:t>Dredging of the lake completed. However, fractured rock bottom was reported. This could lead to leaching in to the GW.</a:t>
            </a:r>
          </a:p>
          <a:p>
            <a:r>
              <a:rPr lang="en-US" sz="2000" dirty="0" smtClean="0"/>
              <a:t>HDPE liners, geotextiles, sand/gravel lining of the lake bottom is not done, although it was part of the WB Funded project.</a:t>
            </a:r>
          </a:p>
          <a:p>
            <a:r>
              <a:rPr lang="en-US" sz="2000" dirty="0" smtClean="0"/>
              <a:t>Since, the cause of contamination has </a:t>
            </a:r>
            <a:r>
              <a:rPr lang="en-US" sz="2000" dirty="0"/>
              <a:t>been restricted considerably, natural purification over the years would help restoration to certain extent</a:t>
            </a:r>
            <a:r>
              <a:rPr lang="en-US" sz="2000" dirty="0" smtClean="0"/>
              <a:t>.</a:t>
            </a:r>
          </a:p>
          <a:p>
            <a:r>
              <a:rPr lang="en-US" sz="2000" dirty="0" smtClean="0"/>
              <a:t>AP </a:t>
            </a:r>
            <a:r>
              <a:rPr lang="en-US" sz="2000" dirty="0"/>
              <a:t>Board reported remarkable reversal of the processes affecting the lake due to complete cessation of HW entering water </a:t>
            </a:r>
            <a:r>
              <a:rPr lang="en-US" sz="2000" dirty="0" smtClean="0"/>
              <a:t>body</a:t>
            </a:r>
            <a:endParaRPr lang="en-US" sz="2000" dirty="0"/>
          </a:p>
        </p:txBody>
      </p:sp>
      <p:sp>
        <p:nvSpPr>
          <p:cNvPr id="5" name="Title 1"/>
          <p:cNvSpPr txBox="1">
            <a:spLocks/>
          </p:cNvSpPr>
          <p:nvPr/>
        </p:nvSpPr>
        <p:spPr>
          <a:xfrm>
            <a:off x="609600" y="362543"/>
            <a:ext cx="8229600" cy="6120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accent1">
                    <a:lumMod val="75000"/>
                  </a:schemeClr>
                </a:solidFill>
                <a:effectLst/>
                <a:uLnTx/>
                <a:uFillTx/>
                <a:latin typeface="+mj-lt"/>
                <a:ea typeface="+mj-ea"/>
                <a:cs typeface="+mj-cs"/>
              </a:rPr>
              <a:t>Directions regarding domestic HW</a:t>
            </a:r>
            <a:br>
              <a:rPr kumimoji="0" lang="en-US" sz="3600" b="1" i="0" u="none" strike="noStrike" kern="1200" cap="none" spc="0" normalizeH="0" baseline="0" noProof="0" dirty="0" smtClean="0">
                <a:ln>
                  <a:noFill/>
                </a:ln>
                <a:solidFill>
                  <a:schemeClr val="accent1">
                    <a:lumMod val="75000"/>
                  </a:schemeClr>
                </a:solidFill>
                <a:effectLst/>
                <a:uLnTx/>
                <a:uFillTx/>
                <a:latin typeface="+mj-lt"/>
                <a:ea typeface="+mj-ea"/>
                <a:cs typeface="+mj-cs"/>
              </a:rPr>
            </a:br>
            <a:r>
              <a:rPr kumimoji="0" lang="en-US" sz="2400" b="0" i="0" u="none" strike="noStrike" kern="1200" cap="none" spc="0" normalizeH="0" baseline="0" noProof="0" dirty="0" smtClean="0">
                <a:ln>
                  <a:noFill/>
                </a:ln>
                <a:solidFill>
                  <a:srgbClr val="FF0000"/>
                </a:solidFill>
                <a:effectLst/>
                <a:uLnTx/>
                <a:uFillTx/>
                <a:latin typeface="+mj-lt"/>
                <a:ea typeface="+mj-ea"/>
                <a:cs typeface="+mj-cs"/>
              </a:rPr>
              <a:t>National Inventory of illegal HW dump sites</a:t>
            </a:r>
            <a:endParaRPr kumimoji="0" lang="en-US" sz="2400" b="0" i="0"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1805962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en-US" dirty="0"/>
          </a:p>
        </p:txBody>
      </p:sp>
      <p:sp>
        <p:nvSpPr>
          <p:cNvPr id="3" name="Content Placeholder 2"/>
          <p:cNvSpPr>
            <a:spLocks noGrp="1"/>
          </p:cNvSpPr>
          <p:nvPr>
            <p:ph idx="1"/>
          </p:nvPr>
        </p:nvSpPr>
        <p:spPr>
          <a:xfrm>
            <a:off x="381000" y="1905000"/>
            <a:ext cx="8229600" cy="3124200"/>
          </a:xfrm>
        </p:spPr>
        <p:txBody>
          <a:bodyPr>
            <a:normAutofit/>
          </a:bodyPr>
          <a:lstStyle/>
          <a:p>
            <a:r>
              <a:rPr lang="en-US" sz="2200" dirty="0"/>
              <a:t>Industry was directed to treat and dispose about 450 MT of Arsenic waste in “hermit storage”. Work  is completed at the cost of Rs. 70 lacs.</a:t>
            </a:r>
          </a:p>
          <a:p>
            <a:r>
              <a:rPr lang="en-US" sz="2200" dirty="0"/>
              <a:t> Recommended levy of fine of Rs. 10 lacs for not taking timely steps as per SC Order of 14.10.2003</a:t>
            </a:r>
          </a:p>
          <a:p>
            <a:r>
              <a:rPr lang="en-US" sz="2200" dirty="0"/>
              <a:t>The “hermit storage” technique of encapsulating the HW was later adopted by SPIC in Tuticorin and others</a:t>
            </a:r>
          </a:p>
        </p:txBody>
      </p:sp>
      <p:sp>
        <p:nvSpPr>
          <p:cNvPr id="5" name="Title 1"/>
          <p:cNvSpPr txBox="1">
            <a:spLocks/>
          </p:cNvSpPr>
          <p:nvPr/>
        </p:nvSpPr>
        <p:spPr>
          <a:xfrm>
            <a:off x="381000" y="40026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t>Directions regarding domestic HW</a:t>
            </a:r>
            <a:br>
              <a:rPr lang="en-US" sz="3600" b="1" dirty="0" smtClean="0"/>
            </a:br>
            <a:r>
              <a:rPr lang="en-US" sz="2400" dirty="0" smtClean="0">
                <a:solidFill>
                  <a:srgbClr val="FF0000"/>
                </a:solidFill>
              </a:rPr>
              <a:t>National Inventory of illegal HW dump sites</a:t>
            </a:r>
            <a:endParaRPr lang="en-US" sz="2400" dirty="0">
              <a:solidFill>
                <a:srgbClr val="FF0000"/>
              </a:solidFill>
            </a:endParaRPr>
          </a:p>
        </p:txBody>
      </p:sp>
      <p:sp>
        <p:nvSpPr>
          <p:cNvPr id="6" name="Content Placeholder 3"/>
          <p:cNvSpPr txBox="1">
            <a:spLocks/>
          </p:cNvSpPr>
          <p:nvPr/>
        </p:nvSpPr>
        <p:spPr>
          <a:xfrm>
            <a:off x="762000" y="1329900"/>
            <a:ext cx="73572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a:solidFill>
                  <a:prstClr val="black"/>
                </a:solidFill>
                <a:latin typeface="Calibri"/>
              </a:rPr>
              <a:t>Burial of Arsenic waste at Zuari Industries, Goa </a:t>
            </a:r>
            <a:endParaRPr lang="en-US" sz="2400" b="1" dirty="0"/>
          </a:p>
        </p:txBody>
      </p:sp>
    </p:spTree>
    <p:extLst>
      <p:ext uri="{BB962C8B-B14F-4D97-AF65-F5344CB8AC3E}">
        <p14:creationId xmlns:p14="http://schemas.microsoft.com/office/powerpoint/2010/main" val="2352739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3733800" cy="4332531"/>
          </a:xfrm>
        </p:spPr>
        <p:txBody>
          <a:bodyPr>
            <a:noAutofit/>
          </a:bodyPr>
          <a:lstStyle/>
          <a:p>
            <a:r>
              <a:rPr lang="en-US" sz="2000" dirty="0"/>
              <a:t>Industry was found discharging HW in agricultural fields. SCMC filed FIR and GPCB ensured closure of the unit.</a:t>
            </a:r>
          </a:p>
          <a:p>
            <a:r>
              <a:rPr lang="en-US" sz="2000" dirty="0"/>
              <a:t>Rs.25 lacs BG was taken for remediation. </a:t>
            </a:r>
            <a:r>
              <a:rPr lang="en-US" sz="2000" dirty="0" smtClean="0">
                <a:solidFill>
                  <a:srgbClr val="FF0000"/>
                </a:solidFill>
              </a:rPr>
              <a:t>GPCB reported satisfactory completion of remediation.</a:t>
            </a:r>
          </a:p>
          <a:p>
            <a:r>
              <a:rPr lang="en-US" sz="2000" dirty="0" smtClean="0"/>
              <a:t>This </a:t>
            </a:r>
            <a:r>
              <a:rPr lang="en-US" sz="2000" dirty="0"/>
              <a:t>incident had led to the GPCB </a:t>
            </a:r>
            <a:r>
              <a:rPr lang="en-US" sz="2000" dirty="0" smtClean="0"/>
              <a:t>recalling </a:t>
            </a:r>
            <a:r>
              <a:rPr lang="en-US" sz="2000" dirty="0"/>
              <a:t>and reviewing hundreds of such authorisations and tightening the controls over the movement &amp; disposal of HW. </a:t>
            </a:r>
          </a:p>
          <a:p>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308" y="1885200"/>
            <a:ext cx="490582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4061307" y="5238001"/>
            <a:ext cx="5082691" cy="923330"/>
          </a:xfrm>
          <a:prstGeom prst="rect">
            <a:avLst/>
          </a:prstGeom>
        </p:spPr>
        <p:txBody>
          <a:bodyPr wrap="square">
            <a:spAutoFit/>
          </a:bodyPr>
          <a:lstStyle/>
          <a:p>
            <a:r>
              <a:rPr lang="en-US" i="1" dirty="0">
                <a:solidFill>
                  <a:srgbClr val="FF0000"/>
                </a:solidFill>
              </a:rPr>
              <a:t>SCMC travelling through Gujarat was horrified to be taken to these agricultural fields while dumping of extremely toxic solvents was in progress. </a:t>
            </a:r>
            <a:endParaRPr lang="en-US" sz="4800" i="1" dirty="0">
              <a:solidFill>
                <a:srgbClr val="FF0000"/>
              </a:solidFill>
            </a:endParaRPr>
          </a:p>
        </p:txBody>
      </p:sp>
      <p:sp>
        <p:nvSpPr>
          <p:cNvPr id="6" name="Title 1"/>
          <p:cNvSpPr txBox="1">
            <a:spLocks/>
          </p:cNvSpPr>
          <p:nvPr/>
        </p:nvSpPr>
        <p:spPr>
          <a:xfrm>
            <a:off x="381000" y="27096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National Inventory of illegal HW dump sites</a:t>
            </a:r>
            <a:endParaRPr lang="en-US" sz="2400" dirty="0">
              <a:solidFill>
                <a:srgbClr val="FF0000"/>
              </a:solidFill>
            </a:endParaRPr>
          </a:p>
        </p:txBody>
      </p:sp>
      <p:sp>
        <p:nvSpPr>
          <p:cNvPr id="7" name="Content Placeholder 3"/>
          <p:cNvSpPr txBox="1">
            <a:spLocks/>
          </p:cNvSpPr>
          <p:nvPr/>
        </p:nvSpPr>
        <p:spPr>
          <a:xfrm>
            <a:off x="685800" y="1142520"/>
            <a:ext cx="73572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a:t>Case of HW dumping by Aventis Pharma in Gujarat</a:t>
            </a:r>
            <a:r>
              <a:rPr lang="en-US" sz="2400" b="1" dirty="0" smtClean="0">
                <a:latin typeface="Calibri"/>
              </a:rPr>
              <a:t> </a:t>
            </a:r>
            <a:endParaRPr lang="en-US" sz="2400" b="1" dirty="0"/>
          </a:p>
        </p:txBody>
      </p:sp>
    </p:spTree>
    <p:extLst>
      <p:ext uri="{BB962C8B-B14F-4D97-AF65-F5344CB8AC3E}">
        <p14:creationId xmlns:p14="http://schemas.microsoft.com/office/powerpoint/2010/main" val="39829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2057400"/>
            <a:ext cx="8229600" cy="4267200"/>
          </a:xfrm>
        </p:spPr>
        <p:txBody>
          <a:bodyPr>
            <a:normAutofit/>
          </a:bodyPr>
          <a:lstStyle/>
          <a:p>
            <a:r>
              <a:rPr lang="en-US" sz="2200" dirty="0" smtClean="0"/>
              <a:t>In </a:t>
            </a:r>
            <a:r>
              <a:rPr lang="en-US" sz="2200" dirty="0"/>
              <a:t>Cuddalore industrial estate (TN) the VOCs were found being discharged into open environment by several industries.</a:t>
            </a:r>
          </a:p>
          <a:p>
            <a:r>
              <a:rPr lang="en-US" sz="2200" dirty="0"/>
              <a:t>SCMC asked CPCB to evolve necessary standards. This is done now.</a:t>
            </a:r>
          </a:p>
          <a:p>
            <a:r>
              <a:rPr lang="en-US" sz="2200" dirty="0"/>
              <a:t>Many of the VOCs found in the atmosphere of Cuddalore were found carcinogenic</a:t>
            </a:r>
            <a:r>
              <a:rPr lang="en-US" sz="2200" dirty="0" smtClean="0"/>
              <a:t>.</a:t>
            </a:r>
          </a:p>
          <a:p>
            <a:r>
              <a:rPr lang="en-US" sz="2200" dirty="0" smtClean="0"/>
              <a:t>Most of the industries were asked to install MEE, RO and CETP.</a:t>
            </a:r>
          </a:p>
          <a:p>
            <a:r>
              <a:rPr lang="en-US" sz="2200" dirty="0" smtClean="0"/>
              <a:t>CETP status ??</a:t>
            </a:r>
          </a:p>
          <a:p>
            <a:endParaRPr lang="en-US" sz="2200" dirty="0"/>
          </a:p>
        </p:txBody>
      </p:sp>
      <p:sp>
        <p:nvSpPr>
          <p:cNvPr id="4" name="Title 1"/>
          <p:cNvSpPr txBox="1">
            <a:spLocks/>
          </p:cNvSpPr>
          <p:nvPr/>
        </p:nvSpPr>
        <p:spPr>
          <a:xfrm>
            <a:off x="360000" y="59532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National Inventory of illegal HW dump sites</a:t>
            </a:r>
            <a:endParaRPr lang="en-US" sz="2400" dirty="0">
              <a:solidFill>
                <a:srgbClr val="FF0000"/>
              </a:solidFill>
            </a:endParaRPr>
          </a:p>
        </p:txBody>
      </p:sp>
      <p:sp>
        <p:nvSpPr>
          <p:cNvPr id="5" name="Content Placeholder 3"/>
          <p:cNvSpPr txBox="1">
            <a:spLocks/>
          </p:cNvSpPr>
          <p:nvPr/>
        </p:nvSpPr>
        <p:spPr>
          <a:xfrm>
            <a:off x="609600" y="1447800"/>
            <a:ext cx="7357200" cy="49836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Case </a:t>
            </a:r>
            <a:r>
              <a:rPr lang="en-US" sz="2400" b="1" dirty="0"/>
              <a:t>of Volatile Organic </a:t>
            </a:r>
            <a:r>
              <a:rPr lang="en-US" sz="2400" b="1" dirty="0" smtClean="0"/>
              <a:t>Compounds</a:t>
            </a:r>
            <a:endParaRPr lang="en-US" sz="2400" b="1" dirty="0"/>
          </a:p>
        </p:txBody>
      </p:sp>
    </p:spTree>
    <p:extLst>
      <p:ext uri="{BB962C8B-B14F-4D97-AF65-F5344CB8AC3E}">
        <p14:creationId xmlns:p14="http://schemas.microsoft.com/office/powerpoint/2010/main" val="776761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800" y="1620000"/>
            <a:ext cx="4299086" cy="5238000"/>
          </a:xfrm>
        </p:spPr>
        <p:txBody>
          <a:bodyPr>
            <a:noAutofit/>
          </a:bodyPr>
          <a:lstStyle/>
          <a:p>
            <a:r>
              <a:rPr lang="en-US" sz="2200" dirty="0"/>
              <a:t>23 MLD CETP at the cost of Rs. 18 Cr. completed at </a:t>
            </a:r>
            <a:r>
              <a:rPr lang="en-US" sz="2200" b="1" dirty="0">
                <a:solidFill>
                  <a:srgbClr val="FF0000"/>
                </a:solidFill>
              </a:rPr>
              <a:t>Tarapur</a:t>
            </a:r>
          </a:p>
          <a:p>
            <a:r>
              <a:rPr lang="en-US" sz="2200" dirty="0"/>
              <a:t>10 MLD CETP at the cost of Rs. 7.26 Cr completed with six months at  Buti Bori, Nagpur</a:t>
            </a:r>
          </a:p>
          <a:p>
            <a:r>
              <a:rPr lang="en-US" sz="2200" dirty="0"/>
              <a:t>HW Sludge from CETP at Patancharu and Jeedimetla was sent to TSDF.</a:t>
            </a:r>
          </a:p>
          <a:p>
            <a:r>
              <a:rPr lang="en-US" sz="2200" dirty="0"/>
              <a:t>Delhi faces a piquant situation. It has CETPs but no TSDF. </a:t>
            </a:r>
          </a:p>
          <a:p>
            <a:r>
              <a:rPr lang="en-US" sz="2200" dirty="0"/>
              <a:t>SCMC asked SPCBs to tighten the CETP effluent standards and see that HW does not get in to it.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886" y="1676400"/>
            <a:ext cx="4114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82886" y="4048780"/>
            <a:ext cx="4027714" cy="923330"/>
          </a:xfrm>
          <a:prstGeom prst="rect">
            <a:avLst/>
          </a:prstGeom>
        </p:spPr>
        <p:txBody>
          <a:bodyPr wrap="square">
            <a:spAutoFit/>
          </a:bodyPr>
          <a:lstStyle/>
          <a:p>
            <a:pPr lvl="0"/>
            <a:r>
              <a:rPr lang="en-US" b="1" dirty="0" smtClean="0">
                <a:solidFill>
                  <a:prstClr val="white"/>
                </a:solidFill>
              </a:rPr>
              <a:t>SCMC </a:t>
            </a:r>
            <a:r>
              <a:rPr lang="en-US" b="1" dirty="0">
                <a:solidFill>
                  <a:prstClr val="white"/>
                </a:solidFill>
              </a:rPr>
              <a:t>found huge quantities of sludge accumulated </a:t>
            </a:r>
            <a:r>
              <a:rPr lang="en-US" b="1" dirty="0" smtClean="0">
                <a:solidFill>
                  <a:prstClr val="white"/>
                </a:solidFill>
              </a:rPr>
              <a:t>by  </a:t>
            </a:r>
            <a:r>
              <a:rPr lang="en-US" b="1" dirty="0">
                <a:solidFill>
                  <a:prstClr val="white"/>
                </a:solidFill>
              </a:rPr>
              <a:t>Patancheru and Jeedimetla CETPs.</a:t>
            </a:r>
          </a:p>
        </p:txBody>
      </p:sp>
      <p:sp>
        <p:nvSpPr>
          <p:cNvPr id="6" name="Title 1"/>
          <p:cNvSpPr txBox="1">
            <a:spLocks/>
          </p:cNvSpPr>
          <p:nvPr/>
        </p:nvSpPr>
        <p:spPr>
          <a:xfrm>
            <a:off x="283800" y="28840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National Inventory of illegal HW dump sites</a:t>
            </a:r>
            <a:endParaRPr lang="en-US" sz="2400" dirty="0">
              <a:solidFill>
                <a:srgbClr val="FF0000"/>
              </a:solidFill>
            </a:endParaRPr>
          </a:p>
        </p:txBody>
      </p:sp>
      <p:sp>
        <p:nvSpPr>
          <p:cNvPr id="7" name="Content Placeholder 3"/>
          <p:cNvSpPr txBox="1">
            <a:spLocks/>
          </p:cNvSpPr>
          <p:nvPr/>
        </p:nvSpPr>
        <p:spPr>
          <a:xfrm>
            <a:off x="720000" y="1046840"/>
            <a:ext cx="73572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a:t>Improvements in CETPs w.r.t HW</a:t>
            </a:r>
          </a:p>
        </p:txBody>
      </p:sp>
    </p:spTree>
    <p:extLst>
      <p:ext uri="{BB962C8B-B14F-4D97-AF65-F5344CB8AC3E}">
        <p14:creationId xmlns:p14="http://schemas.microsoft.com/office/powerpoint/2010/main" val="506495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86720"/>
            <a:ext cx="3221400" cy="4836000"/>
          </a:xfrm>
        </p:spPr>
        <p:txBody>
          <a:bodyPr>
            <a:normAutofit lnSpcReduction="10000"/>
          </a:bodyPr>
          <a:lstStyle/>
          <a:p>
            <a:r>
              <a:rPr lang="en-US" sz="2200" dirty="0"/>
              <a:t>SCMC is acutely anxious that in several areas, ground water has been rendered un-potable</a:t>
            </a:r>
          </a:p>
          <a:p>
            <a:r>
              <a:rPr lang="en-US" sz="2200" dirty="0"/>
              <a:t>There is threat to public health due to the contamination from HW leaching their toxins into </a:t>
            </a:r>
            <a:r>
              <a:rPr lang="en-US" sz="2200" dirty="0" smtClean="0"/>
              <a:t>soil</a:t>
            </a:r>
          </a:p>
          <a:p>
            <a:r>
              <a:rPr lang="en-US" sz="2200" dirty="0" smtClean="0"/>
              <a:t>Side pics are from Gujarat. </a:t>
            </a:r>
          </a:p>
          <a:p>
            <a:r>
              <a:rPr lang="en-US" sz="2200" dirty="0" smtClean="0"/>
              <a:t>Progress is tardy in this matter.</a:t>
            </a:r>
            <a:endParaRPr lang="en-US" sz="2200" dirty="0"/>
          </a:p>
          <a:p>
            <a:endParaRPr lang="en-US" sz="2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78" y="1676400"/>
            <a:ext cx="510822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962400"/>
            <a:ext cx="4727221" cy="27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04800" y="76200"/>
            <a:ext cx="8229600" cy="990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National Inventory of illegal HW dump sites</a:t>
            </a:r>
            <a:endParaRPr lang="en-US" sz="2400" dirty="0">
              <a:solidFill>
                <a:srgbClr val="FF0000"/>
              </a:solidFill>
            </a:endParaRPr>
          </a:p>
        </p:txBody>
      </p:sp>
      <p:sp>
        <p:nvSpPr>
          <p:cNvPr id="7" name="Content Placeholder 3"/>
          <p:cNvSpPr txBox="1">
            <a:spLocks/>
          </p:cNvSpPr>
          <p:nvPr/>
        </p:nvSpPr>
        <p:spPr>
          <a:xfrm>
            <a:off x="741000" y="1178480"/>
            <a:ext cx="73572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a:t>Rehabilitation of contaminated ground water </a:t>
            </a:r>
            <a:r>
              <a:rPr lang="en-US" sz="2400" b="1" dirty="0" smtClean="0"/>
              <a:t>aquifers</a:t>
            </a:r>
          </a:p>
          <a:p>
            <a:pPr marL="0" indent="0" algn="ctr">
              <a:buNone/>
            </a:pPr>
            <a:endParaRPr lang="en-US" sz="2400" b="1" dirty="0"/>
          </a:p>
        </p:txBody>
      </p:sp>
    </p:spTree>
    <p:extLst>
      <p:ext uri="{BB962C8B-B14F-4D97-AF65-F5344CB8AC3E}">
        <p14:creationId xmlns:p14="http://schemas.microsoft.com/office/powerpoint/2010/main" val="2780094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65162"/>
            <a:ext cx="8229600" cy="5943600"/>
          </a:xfrm>
        </p:spPr>
        <p:txBody>
          <a:bodyPr>
            <a:normAutofit fontScale="85000" lnSpcReduction="20000"/>
          </a:bodyPr>
          <a:lstStyle/>
          <a:p>
            <a:pPr marL="514350" indent="-514350">
              <a:buFont typeface="+mj-lt"/>
              <a:buAutoNum type="arabicPeriod"/>
            </a:pPr>
            <a:r>
              <a:rPr lang="en-US" dirty="0" smtClean="0"/>
              <a:t>to plan a comprehensive P&amp;CP program and secure the execution </a:t>
            </a:r>
          </a:p>
          <a:p>
            <a:pPr marL="514350" indent="-514350">
              <a:buFont typeface="+mj-lt"/>
              <a:buAutoNum type="arabicPeriod"/>
            </a:pPr>
            <a:r>
              <a:rPr lang="en-US" dirty="0" smtClean="0"/>
              <a:t>to advise the State Government </a:t>
            </a:r>
          </a:p>
          <a:p>
            <a:pPr marL="514350" indent="-514350">
              <a:buFont typeface="+mj-lt"/>
              <a:buAutoNum type="arabicPeriod"/>
            </a:pPr>
            <a:r>
              <a:rPr lang="en-US" dirty="0" smtClean="0"/>
              <a:t>to collect and disseminate information </a:t>
            </a:r>
          </a:p>
          <a:p>
            <a:pPr marL="514350" indent="-514350">
              <a:buFont typeface="+mj-lt"/>
              <a:buAutoNum type="arabicPeriod"/>
            </a:pPr>
            <a:r>
              <a:rPr lang="en-US" dirty="0" smtClean="0"/>
              <a:t>to encourage, conduct and participate in investigations and research </a:t>
            </a:r>
          </a:p>
          <a:p>
            <a:pPr marL="514350" indent="-514350">
              <a:buFont typeface="+mj-lt"/>
              <a:buAutoNum type="arabicPeriod"/>
            </a:pPr>
            <a:r>
              <a:rPr lang="en-US" dirty="0" smtClean="0"/>
              <a:t>to </a:t>
            </a:r>
            <a:r>
              <a:rPr lang="en-US" dirty="0" err="1" smtClean="0"/>
              <a:t>organise</a:t>
            </a:r>
            <a:r>
              <a:rPr lang="en-US" dirty="0" smtClean="0"/>
              <a:t> the training and mass education </a:t>
            </a:r>
          </a:p>
          <a:p>
            <a:pPr marL="514350" indent="-514350">
              <a:buFont typeface="+mj-lt"/>
              <a:buAutoNum type="arabicPeriod"/>
            </a:pPr>
            <a:r>
              <a:rPr lang="en-US" dirty="0" smtClean="0"/>
              <a:t>to inspect sewage or trade effluents, works and treatment plants </a:t>
            </a:r>
          </a:p>
          <a:p>
            <a:pPr marL="514350" indent="-514350">
              <a:buFont typeface="+mj-lt"/>
              <a:buAutoNum type="arabicPeriod"/>
            </a:pPr>
            <a:r>
              <a:rPr lang="en-US" dirty="0" smtClean="0"/>
              <a:t>to lay down, modify or annul effluent standards </a:t>
            </a:r>
          </a:p>
          <a:p>
            <a:pPr marL="514350" indent="-514350">
              <a:buFont typeface="+mj-lt"/>
              <a:buAutoNum type="arabicPeriod"/>
            </a:pPr>
            <a:r>
              <a:rPr lang="en-US" dirty="0" smtClean="0"/>
              <a:t>to evolve economical and reliable methods </a:t>
            </a:r>
          </a:p>
          <a:p>
            <a:pPr marL="514350" indent="-514350">
              <a:buFont typeface="+mj-lt"/>
              <a:buAutoNum type="arabicPeriod"/>
            </a:pPr>
            <a:r>
              <a:rPr lang="en-US" dirty="0" smtClean="0"/>
              <a:t>to evolve methods of </a:t>
            </a:r>
            <a:r>
              <a:rPr lang="en-US" dirty="0" err="1" smtClean="0"/>
              <a:t>utilisation</a:t>
            </a:r>
            <a:r>
              <a:rPr lang="en-US" dirty="0" smtClean="0"/>
              <a:t> of sewage and suitable trade effluents</a:t>
            </a:r>
          </a:p>
          <a:p>
            <a:pPr marL="514350" indent="-514350">
              <a:buFont typeface="+mj-lt"/>
              <a:buAutoNum type="arabicPeriod"/>
            </a:pPr>
            <a:r>
              <a:rPr lang="en-US" dirty="0"/>
              <a:t>to evolve efficient methods of disposal </a:t>
            </a:r>
            <a:endParaRPr lang="en-US" dirty="0" smtClean="0"/>
          </a:p>
          <a:p>
            <a:pPr marL="514350" indent="-514350">
              <a:buFont typeface="+mj-lt"/>
              <a:buAutoNum type="arabicPeriod"/>
            </a:pPr>
            <a:r>
              <a:rPr lang="en-US" dirty="0"/>
              <a:t>to make, vary or revoke any order P&amp;CP</a:t>
            </a:r>
          </a:p>
          <a:p>
            <a:pPr marL="0" indent="0">
              <a:buNone/>
            </a:pPr>
            <a:endParaRPr lang="en-US" dirty="0" smtClean="0"/>
          </a:p>
          <a:p>
            <a:pPr marL="514350" indent="-514350">
              <a:buFont typeface="+mj-lt"/>
              <a:buAutoNum type="arabicPeriod"/>
            </a:pPr>
            <a:endParaRPr lang="en-US" dirty="0" smtClean="0"/>
          </a:p>
          <a:p>
            <a:endParaRPr lang="en-US" dirty="0"/>
          </a:p>
        </p:txBody>
      </p:sp>
      <p:sp>
        <p:nvSpPr>
          <p:cNvPr id="4" name="Title 1"/>
          <p:cNvSpPr>
            <a:spLocks noGrp="1"/>
          </p:cNvSpPr>
          <p:nvPr>
            <p:ph type="title"/>
          </p:nvPr>
        </p:nvSpPr>
        <p:spPr>
          <a:xfrm>
            <a:off x="449943" y="25400"/>
            <a:ext cx="8229600" cy="639762"/>
          </a:xfrm>
        </p:spPr>
        <p:txBody>
          <a:bodyPr>
            <a:noAutofit/>
          </a:bodyPr>
          <a:lstStyle/>
          <a:p>
            <a:r>
              <a:rPr lang="en-US" sz="3600" b="1" dirty="0" smtClean="0">
                <a:solidFill>
                  <a:srgbClr val="0070C0"/>
                </a:solidFill>
              </a:rPr>
              <a:t>Functions of the Board  </a:t>
            </a:r>
            <a:endParaRPr lang="en-US" sz="3600" b="1" dirty="0">
              <a:solidFill>
                <a:srgbClr val="0070C0"/>
              </a:solidFill>
            </a:endParaRPr>
          </a:p>
        </p:txBody>
      </p:sp>
      <p:sp>
        <p:nvSpPr>
          <p:cNvPr id="2" name="TextBox 1"/>
          <p:cNvSpPr txBox="1"/>
          <p:nvPr/>
        </p:nvSpPr>
        <p:spPr>
          <a:xfrm>
            <a:off x="7960057" y="6424096"/>
            <a:ext cx="915764" cy="369332"/>
          </a:xfrm>
          <a:prstGeom prst="rect">
            <a:avLst/>
          </a:prstGeom>
          <a:noFill/>
        </p:spPr>
        <p:txBody>
          <a:bodyPr wrap="none" rtlCol="0">
            <a:spAutoFit/>
          </a:bodyPr>
          <a:lstStyle/>
          <a:p>
            <a:r>
              <a:rPr lang="en-IN" b="1" dirty="0" smtClean="0"/>
              <a:t>…</a:t>
            </a:r>
            <a:r>
              <a:rPr lang="en-IN" b="1" dirty="0" err="1" smtClean="0"/>
              <a:t>Contd</a:t>
            </a:r>
            <a:endParaRPr lang="en-IN"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20000"/>
            <a:ext cx="3831000" cy="4389120"/>
          </a:xfrm>
        </p:spPr>
        <p:txBody>
          <a:bodyPr>
            <a:noAutofit/>
          </a:bodyPr>
          <a:lstStyle/>
          <a:p>
            <a:r>
              <a:rPr lang="en-US" sz="2200" dirty="0"/>
              <a:t>An Authority is urgently required to be set up to ensure that the rehabilitation of abandoned and illegal HW dumps is completed.</a:t>
            </a:r>
          </a:p>
          <a:p>
            <a:r>
              <a:rPr lang="en-US" sz="2200" dirty="0" smtClean="0"/>
              <a:t>SC directed for National </a:t>
            </a:r>
            <a:r>
              <a:rPr lang="en-US" sz="2200" dirty="0" err="1" smtClean="0"/>
              <a:t>Invertory</a:t>
            </a:r>
            <a:r>
              <a:rPr lang="en-US" sz="2200" dirty="0" smtClean="0"/>
              <a:t> and AP.</a:t>
            </a:r>
          </a:p>
          <a:p>
            <a:r>
              <a:rPr lang="en-US" sz="2200" dirty="0" err="1" smtClean="0"/>
              <a:t>MoEF</a:t>
            </a:r>
            <a:r>
              <a:rPr lang="en-US" sz="2200" dirty="0" smtClean="0"/>
              <a:t> initiated </a:t>
            </a:r>
            <a:r>
              <a:rPr lang="en-US" sz="2200" dirty="0" err="1" smtClean="0"/>
              <a:t>Rs</a:t>
            </a:r>
            <a:r>
              <a:rPr lang="en-US" sz="2200" dirty="0" smtClean="0"/>
              <a:t>. 1800 Cr. project with WB support in the of NPRPS.</a:t>
            </a:r>
          </a:p>
          <a:p>
            <a:r>
              <a:rPr lang="en-US" sz="2200" dirty="0" smtClean="0"/>
              <a:t>Progress is tardy.</a:t>
            </a:r>
          </a:p>
          <a:p>
            <a:endParaRPr lang="en-US" sz="2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620" y="1676400"/>
            <a:ext cx="469162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57820" y="30480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smtClean="0">
                <a:solidFill>
                  <a:srgbClr val="FF0000"/>
                </a:solidFill>
              </a:rPr>
              <a:t>National Inventory of illegal HW dump sites</a:t>
            </a:r>
            <a:endParaRPr lang="en-US" sz="2400" dirty="0">
              <a:solidFill>
                <a:srgbClr val="FF0000"/>
              </a:solidFill>
            </a:endParaRPr>
          </a:p>
        </p:txBody>
      </p:sp>
      <p:sp>
        <p:nvSpPr>
          <p:cNvPr id="6" name="Content Placeholder 3"/>
          <p:cNvSpPr txBox="1">
            <a:spLocks/>
          </p:cNvSpPr>
          <p:nvPr/>
        </p:nvSpPr>
        <p:spPr>
          <a:xfrm>
            <a:off x="694020" y="1108640"/>
            <a:ext cx="7357200" cy="4267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a:t>Loss of Ecology</a:t>
            </a:r>
          </a:p>
        </p:txBody>
      </p:sp>
    </p:spTree>
    <p:extLst>
      <p:ext uri="{BB962C8B-B14F-4D97-AF65-F5344CB8AC3E}">
        <p14:creationId xmlns:p14="http://schemas.microsoft.com/office/powerpoint/2010/main" val="3985674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524000"/>
            <a:ext cx="3678600" cy="4389120"/>
          </a:xfrm>
        </p:spPr>
        <p:txBody>
          <a:bodyPr>
            <a:noAutofit/>
          </a:bodyPr>
          <a:lstStyle/>
          <a:p>
            <a:r>
              <a:rPr lang="en-US" sz="2000" dirty="0"/>
              <a:t>Faced with the problem of contaminated GW from industrial wastes in Gujarat and MP, the SCMC requested SC to direct the supply of water to the affected communities before the summer of 2004</a:t>
            </a:r>
          </a:p>
          <a:p>
            <a:r>
              <a:rPr lang="en-US" sz="2000" dirty="0"/>
              <a:t>SC accepted the plea and issued order on 7</a:t>
            </a:r>
            <a:r>
              <a:rPr lang="en-US" sz="2000" baseline="30000" dirty="0"/>
              <a:t>th</a:t>
            </a:r>
            <a:r>
              <a:rPr lang="en-US" sz="2000" dirty="0"/>
              <a:t> May, 2004</a:t>
            </a:r>
          </a:p>
          <a:p>
            <a:r>
              <a:rPr lang="en-US" sz="2000" dirty="0"/>
              <a:t>In Gujarat , the order was complied for 26 villages at a cost of Rs. 5.5 Cr.</a:t>
            </a:r>
          </a:p>
          <a:p>
            <a:r>
              <a:rPr lang="en-US" sz="2000" dirty="0"/>
              <a:t>For Bhopal water supply was 40 MLD in affected area around UCIL.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2600"/>
            <a:ext cx="4572000" cy="443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60000" y="421900"/>
            <a:ext cx="8229600" cy="88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Directions regarding domestic HW</a:t>
            </a:r>
            <a:br>
              <a:rPr lang="en-US" sz="3600" b="1" dirty="0" smtClean="0">
                <a:solidFill>
                  <a:schemeClr val="accent1">
                    <a:lumMod val="75000"/>
                  </a:schemeClr>
                </a:solidFill>
              </a:rPr>
            </a:br>
            <a:r>
              <a:rPr lang="en-US" sz="2400" dirty="0">
                <a:solidFill>
                  <a:srgbClr val="FF0000"/>
                </a:solidFill>
              </a:rPr>
              <a:t>Supply of water to communities affected </a:t>
            </a:r>
            <a:r>
              <a:rPr lang="en-US" sz="2400" dirty="0" smtClean="0">
                <a:solidFill>
                  <a:srgbClr val="FF0000"/>
                </a:solidFill>
              </a:rPr>
              <a:t>by </a:t>
            </a:r>
          </a:p>
          <a:p>
            <a:pPr algn="ctr"/>
            <a:r>
              <a:rPr lang="en-US" sz="2400" dirty="0" smtClean="0">
                <a:solidFill>
                  <a:srgbClr val="FF0000"/>
                </a:solidFill>
              </a:rPr>
              <a:t>ground </a:t>
            </a:r>
            <a:r>
              <a:rPr lang="en-US" sz="2400" dirty="0">
                <a:solidFill>
                  <a:srgbClr val="FF0000"/>
                </a:solidFill>
              </a:rPr>
              <a:t>water contamination due to HW</a:t>
            </a:r>
          </a:p>
        </p:txBody>
      </p:sp>
    </p:spTree>
    <p:extLst>
      <p:ext uri="{BB962C8B-B14F-4D97-AF65-F5344CB8AC3E}">
        <p14:creationId xmlns:p14="http://schemas.microsoft.com/office/powerpoint/2010/main" val="2150910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440871" y="1219200"/>
            <a:ext cx="8229600" cy="46440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pPr>
            <a:r>
              <a:rPr lang="en-US" sz="2200" dirty="0"/>
              <a:t>Consignments of waste oils lying at Tuticorin incinerated under TNPCB</a:t>
            </a:r>
          </a:p>
          <a:p>
            <a:pPr>
              <a:spcBef>
                <a:spcPts val="1200"/>
              </a:spcBef>
            </a:pPr>
            <a:r>
              <a:rPr lang="en-US" sz="2200" dirty="0"/>
              <a:t>HW at ICD Bangalore sent to TSDF after solidification </a:t>
            </a:r>
          </a:p>
          <a:p>
            <a:pPr>
              <a:spcBef>
                <a:spcPts val="1200"/>
              </a:spcBef>
            </a:pPr>
            <a:r>
              <a:rPr lang="en-US" sz="2200" dirty="0"/>
              <a:t>47 containers of waste oil at MbPT incinerated at TSDF Taloja</a:t>
            </a:r>
          </a:p>
          <a:p>
            <a:pPr>
              <a:spcBef>
                <a:spcPts val="1200"/>
              </a:spcBef>
            </a:pPr>
            <a:r>
              <a:rPr lang="en-US" sz="2200" dirty="0"/>
              <a:t>DPCC in association with CPCB was asked to verify HW lying at ICD Tuglakhabad and decide disposal options</a:t>
            </a:r>
          </a:p>
          <a:p>
            <a:pPr>
              <a:spcBef>
                <a:spcPts val="1200"/>
              </a:spcBef>
            </a:pPr>
            <a:r>
              <a:rPr lang="en-US" sz="2200" dirty="0"/>
              <a:t>Punjab PCB in association with CPCB was asked to verify and decide in respect HW lying at Ludhiana ICD</a:t>
            </a:r>
          </a:p>
          <a:p>
            <a:pPr>
              <a:spcBef>
                <a:spcPts val="1200"/>
              </a:spcBef>
            </a:pPr>
            <a:r>
              <a:rPr lang="en-US" sz="2200" dirty="0"/>
              <a:t>Commissioner of Customs, Mumbai was asked to verify and confirm the quantity of HW lying in JNPT and then decide disposal options in consultation with MPCB</a:t>
            </a:r>
          </a:p>
          <a:p>
            <a:endParaRPr lang="en-US" sz="2200" dirty="0"/>
          </a:p>
          <a:p>
            <a:endParaRPr lang="en-US" sz="2200" dirty="0"/>
          </a:p>
        </p:txBody>
      </p:sp>
      <p:sp>
        <p:nvSpPr>
          <p:cNvPr id="5" name="Title 1"/>
          <p:cNvSpPr txBox="1">
            <a:spLocks/>
          </p:cNvSpPr>
          <p:nvPr/>
        </p:nvSpPr>
        <p:spPr>
          <a:xfrm>
            <a:off x="440871" y="304800"/>
            <a:ext cx="8229600" cy="612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800" b="1" dirty="0">
                <a:solidFill>
                  <a:schemeClr val="accent1">
                    <a:lumMod val="75000"/>
                  </a:schemeClr>
                </a:solidFill>
              </a:rPr>
              <a:t>Directions regarding Imported HW &amp; Basel Convention: </a:t>
            </a:r>
            <a:endParaRPr lang="en-US" sz="2800" b="1" dirty="0" smtClean="0">
              <a:solidFill>
                <a:schemeClr val="accent1">
                  <a:lumMod val="75000"/>
                </a:schemeClr>
              </a:solidFill>
            </a:endParaRPr>
          </a:p>
          <a:p>
            <a:pPr algn="ctr"/>
            <a:r>
              <a:rPr lang="en-US" sz="2400" dirty="0" smtClean="0">
                <a:solidFill>
                  <a:srgbClr val="FF0000"/>
                </a:solidFill>
              </a:rPr>
              <a:t>Disposal </a:t>
            </a:r>
            <a:r>
              <a:rPr lang="en-US" sz="2400" dirty="0">
                <a:solidFill>
                  <a:srgbClr val="FF0000"/>
                </a:solidFill>
              </a:rPr>
              <a:t>of HW impounded at Ports and ICDs</a:t>
            </a:r>
          </a:p>
        </p:txBody>
      </p:sp>
    </p:spTree>
    <p:extLst>
      <p:ext uri="{BB962C8B-B14F-4D97-AF65-F5344CB8AC3E}">
        <p14:creationId xmlns:p14="http://schemas.microsoft.com/office/powerpoint/2010/main" val="382981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533400" y="1503143"/>
            <a:ext cx="7282544" cy="1360714"/>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pPr>
            <a:r>
              <a:rPr lang="en-US" sz="2200" dirty="0"/>
              <a:t>133 Containers moved to TSDF Taloja</a:t>
            </a:r>
          </a:p>
          <a:p>
            <a:pPr>
              <a:spcBef>
                <a:spcPts val="0"/>
              </a:spcBef>
            </a:pPr>
            <a:r>
              <a:rPr lang="en-US" sz="2200" dirty="0"/>
              <a:t>SCMC sub-committee supervised</a:t>
            </a:r>
          </a:p>
          <a:p>
            <a:pPr>
              <a:spcBef>
                <a:spcPts val="0"/>
              </a:spcBef>
            </a:pPr>
            <a:r>
              <a:rPr lang="en-US" sz="2200" dirty="0"/>
              <a:t>MPCB ensured that incineration followed norms</a:t>
            </a:r>
          </a:p>
          <a:p>
            <a:pPr>
              <a:spcBef>
                <a:spcPts val="0"/>
              </a:spcBef>
            </a:pPr>
            <a:r>
              <a:rPr lang="en-US" sz="2200" dirty="0"/>
              <a:t>Cost of incineration Rs. 2.86 Cr. Paid by Customs</a:t>
            </a:r>
          </a:p>
          <a:p>
            <a:pPr>
              <a:spcBef>
                <a:spcPts val="0"/>
              </a:spcBef>
            </a:pPr>
            <a:endParaRPr lang="en-US" sz="2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13314"/>
            <a:ext cx="8527596" cy="354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04800" y="283957"/>
            <a:ext cx="8229600" cy="9162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800" b="1" dirty="0">
                <a:solidFill>
                  <a:schemeClr val="accent1">
                    <a:lumMod val="75000"/>
                  </a:schemeClr>
                </a:solidFill>
              </a:rPr>
              <a:t>Directions regarding Imported HW &amp; Basel Convention: </a:t>
            </a:r>
            <a:endParaRPr lang="en-US" sz="2800" b="1" dirty="0" smtClean="0">
              <a:solidFill>
                <a:schemeClr val="accent1">
                  <a:lumMod val="75000"/>
                </a:schemeClr>
              </a:solidFill>
            </a:endParaRPr>
          </a:p>
          <a:p>
            <a:pPr algn="ctr"/>
            <a:r>
              <a:rPr lang="en-US" sz="2400" dirty="0">
                <a:solidFill>
                  <a:srgbClr val="FF0000"/>
                </a:solidFill>
              </a:rPr>
              <a:t>(iii):  Destruction by Incineration of 133 containers of waste oil illegally imported at JNPT ( SC Order dated 5.01.2005)</a:t>
            </a:r>
          </a:p>
        </p:txBody>
      </p:sp>
    </p:spTree>
    <p:extLst>
      <p:ext uri="{BB962C8B-B14F-4D97-AF65-F5344CB8AC3E}">
        <p14:creationId xmlns:p14="http://schemas.microsoft.com/office/powerpoint/2010/main" val="2914923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35" y="379200"/>
            <a:ext cx="8474529" cy="936000"/>
          </a:xfrm>
        </p:spPr>
        <p:txBody>
          <a:bodyPr>
            <a:noAutofit/>
          </a:bodyPr>
          <a:lstStyle/>
          <a:p>
            <a:pPr algn="ctr"/>
            <a:r>
              <a:rPr lang="en-US" sz="3600" b="1" dirty="0">
                <a:solidFill>
                  <a:schemeClr val="accent1">
                    <a:lumMod val="75000"/>
                  </a:schemeClr>
                </a:solidFill>
              </a:rPr>
              <a:t>Conclusion (SCMC)</a:t>
            </a:r>
            <a:br>
              <a:rPr lang="en-US" sz="3600" b="1" dirty="0">
                <a:solidFill>
                  <a:schemeClr val="accent1">
                    <a:lumMod val="75000"/>
                  </a:schemeClr>
                </a:solidFill>
              </a:rPr>
            </a:br>
            <a:r>
              <a:rPr lang="en-US" sz="2400" b="1" dirty="0">
                <a:solidFill>
                  <a:srgbClr val="FF0000"/>
                </a:solidFill>
              </a:rPr>
              <a:t>Achievable vision for effective &amp; total management of HW</a:t>
            </a:r>
            <a:endParaRPr lang="en-US" sz="2800" b="1" dirty="0"/>
          </a:p>
        </p:txBody>
      </p:sp>
      <p:sp>
        <p:nvSpPr>
          <p:cNvPr id="6" name="Content Placeholder 2"/>
          <p:cNvSpPr txBox="1">
            <a:spLocks/>
          </p:cNvSpPr>
          <p:nvPr/>
        </p:nvSpPr>
        <p:spPr>
          <a:xfrm>
            <a:off x="914400" y="1752600"/>
            <a:ext cx="7282543" cy="4876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sz="2000" dirty="0"/>
          </a:p>
        </p:txBody>
      </p:sp>
      <p:sp>
        <p:nvSpPr>
          <p:cNvPr id="4" name="Content Placeholder 2"/>
          <p:cNvSpPr txBox="1">
            <a:spLocks/>
          </p:cNvSpPr>
          <p:nvPr/>
        </p:nvSpPr>
        <p:spPr>
          <a:xfrm>
            <a:off x="442164" y="1727200"/>
            <a:ext cx="8339500" cy="4287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400" dirty="0"/>
              <a:t>Considering the gravity of the scenario depicted by the Menon Committee the </a:t>
            </a:r>
            <a:r>
              <a:rPr lang="en-US" sz="2400" dirty="0">
                <a:solidFill>
                  <a:srgbClr val="FF0000"/>
                </a:solidFill>
              </a:rPr>
              <a:t>Court </a:t>
            </a:r>
            <a:r>
              <a:rPr lang="en-US" sz="2400" dirty="0"/>
              <a:t>passed a comprehensive order, which among other things, required authorities concerned to :</a:t>
            </a:r>
          </a:p>
          <a:p>
            <a:r>
              <a:rPr lang="en-US" sz="2400" dirty="0">
                <a:solidFill>
                  <a:srgbClr val="FF0000"/>
                </a:solidFill>
              </a:rPr>
              <a:t>Prepare Nation-wide Inventory of Polluted Sites</a:t>
            </a:r>
          </a:p>
          <a:p>
            <a:r>
              <a:rPr lang="en-US" sz="2400" dirty="0">
                <a:solidFill>
                  <a:srgbClr val="FF0000"/>
                </a:solidFill>
              </a:rPr>
              <a:t>National Program for Rehabilitation of Polluted Sites.</a:t>
            </a:r>
          </a:p>
          <a:p>
            <a:r>
              <a:rPr lang="en-US" sz="2400" dirty="0">
                <a:solidFill>
                  <a:srgbClr val="FF0000"/>
                </a:solidFill>
              </a:rPr>
              <a:t>Ensure clean up of illegal HW dumps </a:t>
            </a:r>
          </a:p>
          <a:p>
            <a:pPr marL="0" indent="0" algn="ctr">
              <a:buNone/>
            </a:pPr>
            <a:r>
              <a:rPr lang="en-US" sz="2400" dirty="0">
                <a:solidFill>
                  <a:srgbClr val="FF0000"/>
                </a:solidFill>
              </a:rPr>
              <a:t>	</a:t>
            </a:r>
            <a:r>
              <a:rPr lang="en-US" sz="2400" b="1" i="1" dirty="0">
                <a:solidFill>
                  <a:srgbClr val="00B050"/>
                </a:solidFill>
              </a:rPr>
              <a:t>This has resulted in formulation and implementation of National Program for Rehabilitation of Polluted Sites by MoEF&amp; CC .</a:t>
            </a:r>
          </a:p>
          <a:p>
            <a:endParaRPr lang="en-US" sz="2000" dirty="0"/>
          </a:p>
          <a:p>
            <a:endParaRPr lang="en-US" sz="2000" dirty="0"/>
          </a:p>
        </p:txBody>
      </p:sp>
    </p:spTree>
    <p:extLst>
      <p:ext uri="{BB962C8B-B14F-4D97-AF65-F5344CB8AC3E}">
        <p14:creationId xmlns:p14="http://schemas.microsoft.com/office/powerpoint/2010/main" val="57002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229600" cy="4515600"/>
          </a:xfrm>
        </p:spPr>
        <p:txBody>
          <a:bodyPr>
            <a:normAutofit/>
          </a:bodyPr>
          <a:lstStyle/>
          <a:p>
            <a:r>
              <a:rPr lang="en-IN" sz="2200" dirty="0" smtClean="0"/>
              <a:t>The </a:t>
            </a:r>
            <a:r>
              <a:rPr lang="en-IN" sz="2200" dirty="0"/>
              <a:t>National Program for Rehabilitation of </a:t>
            </a:r>
            <a:r>
              <a:rPr lang="en-IN" sz="2200" dirty="0" smtClean="0"/>
              <a:t>a Polluted </a:t>
            </a:r>
            <a:r>
              <a:rPr lang="en-IN" sz="2200" dirty="0"/>
              <a:t>Site (NPRPS) is a framework for scaling </a:t>
            </a:r>
            <a:r>
              <a:rPr lang="en-IN" sz="2200" dirty="0" smtClean="0"/>
              <a:t>up followed </a:t>
            </a:r>
            <a:r>
              <a:rPr lang="en-IN" sz="2200" dirty="0"/>
              <a:t>by the clean up and rehabilitation of </a:t>
            </a:r>
            <a:r>
              <a:rPr lang="en-IN" sz="2200" dirty="0" smtClean="0"/>
              <a:t>polluted sites </a:t>
            </a:r>
            <a:r>
              <a:rPr lang="en-IN" sz="2200" dirty="0"/>
              <a:t>and facilitate the reduction of environmental </a:t>
            </a:r>
            <a:r>
              <a:rPr lang="en-IN" sz="2200" dirty="0" smtClean="0"/>
              <a:t>and health </a:t>
            </a:r>
            <a:r>
              <a:rPr lang="en-IN" sz="2200" dirty="0"/>
              <a:t>risks associated with the legacy of polluted sites</a:t>
            </a:r>
            <a:r>
              <a:rPr lang="en-IN" sz="2200" dirty="0" smtClean="0"/>
              <a:t>.</a:t>
            </a:r>
          </a:p>
          <a:p>
            <a:r>
              <a:rPr lang="en-GB" sz="2200" dirty="0" smtClean="0"/>
              <a:t>There are 3 major activities under NPRPS which the MoEF&amp;CC took up with financial assistance from the World Bank.</a:t>
            </a:r>
          </a:p>
          <a:p>
            <a:pPr lvl="1"/>
            <a:r>
              <a:rPr lang="en-GB" sz="2000" dirty="0" smtClean="0"/>
              <a:t>Inventory </a:t>
            </a:r>
            <a:r>
              <a:rPr lang="en-GB" sz="2000" dirty="0"/>
              <a:t>and Mapping of Probably Contaminated </a:t>
            </a:r>
            <a:r>
              <a:rPr lang="en-GB" sz="2000" dirty="0" smtClean="0"/>
              <a:t>Sites,</a:t>
            </a:r>
          </a:p>
          <a:p>
            <a:pPr lvl="1"/>
            <a:r>
              <a:rPr lang="en-GB" sz="2000" dirty="0" smtClean="0"/>
              <a:t>Development </a:t>
            </a:r>
            <a:r>
              <a:rPr lang="en-GB" sz="2000" dirty="0"/>
              <a:t>of Methodologies for </a:t>
            </a:r>
            <a:r>
              <a:rPr lang="en-GB" sz="2000" dirty="0" smtClean="0"/>
              <a:t>NPRPS and</a:t>
            </a:r>
          </a:p>
          <a:p>
            <a:pPr lvl="1"/>
            <a:r>
              <a:rPr lang="en-GB" sz="2000" dirty="0" smtClean="0"/>
              <a:t>Development </a:t>
            </a:r>
            <a:r>
              <a:rPr lang="en-GB" sz="2000" dirty="0"/>
              <a:t>of the </a:t>
            </a:r>
            <a:r>
              <a:rPr lang="en-GB" sz="2000" dirty="0" smtClean="0"/>
              <a:t>NPRPS.</a:t>
            </a:r>
            <a:endParaRPr lang="en-IN" sz="2000" dirty="0"/>
          </a:p>
          <a:p>
            <a:r>
              <a:rPr lang="en-IN" sz="2200" dirty="0" smtClean="0"/>
              <a:t>The </a:t>
            </a:r>
            <a:r>
              <a:rPr lang="en-IN" sz="2200" dirty="0"/>
              <a:t>NPRPS reviews and updates the </a:t>
            </a:r>
            <a:r>
              <a:rPr lang="en-IN" sz="2200" dirty="0" smtClean="0"/>
              <a:t>available information </a:t>
            </a:r>
            <a:r>
              <a:rPr lang="en-IN" sz="2200" dirty="0"/>
              <a:t>on </a:t>
            </a:r>
            <a:r>
              <a:rPr lang="en-IN" sz="2200" dirty="0" smtClean="0"/>
              <a:t>polluted.</a:t>
            </a:r>
            <a:endParaRPr lang="en-GB" sz="2200" dirty="0"/>
          </a:p>
        </p:txBody>
      </p:sp>
      <p:sp>
        <p:nvSpPr>
          <p:cNvPr id="4" name="Title 1"/>
          <p:cNvSpPr txBox="1">
            <a:spLocks/>
          </p:cNvSpPr>
          <p:nvPr/>
        </p:nvSpPr>
        <p:spPr>
          <a:xfrm>
            <a:off x="304800" y="838200"/>
            <a:ext cx="8229600" cy="7638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of </a:t>
            </a:r>
          </a:p>
          <a:p>
            <a:pPr algn="ctr"/>
            <a:r>
              <a:rPr lang="en-US" sz="3600" b="1" dirty="0" smtClean="0">
                <a:solidFill>
                  <a:schemeClr val="accent1">
                    <a:lumMod val="75000"/>
                  </a:schemeClr>
                </a:solidFill>
              </a:rPr>
              <a:t>Polluted Sites: NPRPS</a:t>
            </a:r>
          </a:p>
          <a:p>
            <a:pPr algn="ctr"/>
            <a:r>
              <a:rPr lang="en-US" sz="2400" b="1" dirty="0" smtClean="0">
                <a:solidFill>
                  <a:srgbClr val="FF0000"/>
                </a:solidFill>
              </a:rPr>
              <a:t>What is NPRPS </a:t>
            </a:r>
          </a:p>
        </p:txBody>
      </p:sp>
    </p:spTree>
    <p:extLst>
      <p:ext uri="{BB962C8B-B14F-4D97-AF65-F5344CB8AC3E}">
        <p14:creationId xmlns:p14="http://schemas.microsoft.com/office/powerpoint/2010/main" val="2422357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4668000"/>
          </a:xfrm>
        </p:spPr>
        <p:txBody>
          <a:bodyPr>
            <a:normAutofit/>
          </a:bodyPr>
          <a:lstStyle/>
          <a:p>
            <a:r>
              <a:rPr lang="en-IN" sz="2200" dirty="0" smtClean="0"/>
              <a:t>There </a:t>
            </a:r>
            <a:r>
              <a:rPr lang="en-IN" sz="2200" dirty="0"/>
              <a:t>are </a:t>
            </a:r>
            <a:r>
              <a:rPr lang="en-IN" sz="2200" dirty="0" smtClean="0"/>
              <a:t>fourteen </a:t>
            </a:r>
            <a:r>
              <a:rPr lang="en-IN" sz="2200" dirty="0"/>
              <a:t>Steps in the site assessment and remediation process </a:t>
            </a:r>
            <a:r>
              <a:rPr lang="en-IN" sz="2200" dirty="0" smtClean="0"/>
              <a:t>which are divided into four groups.</a:t>
            </a:r>
          </a:p>
          <a:p>
            <a:pPr marL="822960" lvl="1" indent="-457200">
              <a:buClrTx/>
              <a:buFont typeface="+mj-lt"/>
              <a:buAutoNum type="arabicPeriod"/>
            </a:pPr>
            <a:r>
              <a:rPr lang="en-IN" sz="2200" dirty="0" smtClean="0"/>
              <a:t>Identification</a:t>
            </a:r>
          </a:p>
          <a:p>
            <a:pPr lvl="2"/>
            <a:r>
              <a:rPr lang="en-IN" sz="2200" dirty="0"/>
              <a:t>Step 1: Identification of probably contaminated sites</a:t>
            </a:r>
          </a:p>
          <a:p>
            <a:pPr lvl="2"/>
            <a:r>
              <a:rPr lang="en-IN" sz="2200" dirty="0"/>
              <a:t>Step 2: Preliminary investigation</a:t>
            </a:r>
          </a:p>
          <a:p>
            <a:pPr lvl="2"/>
            <a:r>
              <a:rPr lang="en-IN" sz="2200" dirty="0"/>
              <a:t>Step 3: Notification of polluted site</a:t>
            </a:r>
          </a:p>
          <a:p>
            <a:pPr lvl="2"/>
            <a:r>
              <a:rPr lang="en-IN" sz="2200" dirty="0"/>
              <a:t>Step 4: Priority list addition</a:t>
            </a:r>
            <a:endParaRPr lang="en-IN" sz="2200" dirty="0" smtClean="0"/>
          </a:p>
          <a:p>
            <a:pPr marL="822960" lvl="1" indent="-457200">
              <a:buClrTx/>
              <a:buFont typeface="+mj-lt"/>
              <a:buAutoNum type="arabicPeriod"/>
            </a:pPr>
            <a:r>
              <a:rPr lang="en-IN" sz="2200" dirty="0" smtClean="0"/>
              <a:t>Planning</a:t>
            </a:r>
          </a:p>
          <a:p>
            <a:pPr lvl="2"/>
            <a:r>
              <a:rPr lang="en-IN" dirty="0"/>
              <a:t>Step 5</a:t>
            </a:r>
            <a:r>
              <a:rPr lang="en-IN" dirty="0" smtClean="0"/>
              <a:t>: Remediation investigation</a:t>
            </a:r>
            <a:endParaRPr lang="en-IN" dirty="0"/>
          </a:p>
          <a:p>
            <a:pPr lvl="2"/>
            <a:r>
              <a:rPr lang="en-IN" dirty="0" smtClean="0"/>
              <a:t>Step 6: Remediation Design</a:t>
            </a:r>
            <a:r>
              <a:rPr lang="en-IN" dirty="0"/>
              <a:t>, DPR</a:t>
            </a:r>
          </a:p>
          <a:p>
            <a:pPr lvl="2"/>
            <a:r>
              <a:rPr lang="en-IN" dirty="0" smtClean="0"/>
              <a:t>Step </a:t>
            </a:r>
            <a:r>
              <a:rPr lang="en-IN" dirty="0"/>
              <a:t>7: </a:t>
            </a:r>
            <a:r>
              <a:rPr lang="en-IN" dirty="0" smtClean="0"/>
              <a:t>DPR approval </a:t>
            </a:r>
            <a:r>
              <a:rPr lang="en-IN" dirty="0"/>
              <a:t>and </a:t>
            </a:r>
            <a:r>
              <a:rPr lang="en-IN" dirty="0" smtClean="0"/>
              <a:t>financing</a:t>
            </a:r>
            <a:r>
              <a:rPr lang="en-IN" sz="2200" dirty="0" smtClean="0"/>
              <a:t>	</a:t>
            </a:r>
            <a:endParaRPr lang="en-GB" sz="2200" dirty="0"/>
          </a:p>
        </p:txBody>
      </p:sp>
      <p:sp>
        <p:nvSpPr>
          <p:cNvPr id="4" name="Title 1"/>
          <p:cNvSpPr txBox="1">
            <a:spLocks/>
          </p:cNvSpPr>
          <p:nvPr/>
        </p:nvSpPr>
        <p:spPr>
          <a:xfrm>
            <a:off x="304800" y="685800"/>
            <a:ext cx="8229600" cy="1221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How it was done</a:t>
            </a:r>
            <a:endParaRPr lang="en-US" sz="2000" b="1" dirty="0" smtClean="0">
              <a:solidFill>
                <a:srgbClr val="FF0000"/>
              </a:solidFill>
            </a:endParaRPr>
          </a:p>
        </p:txBody>
      </p:sp>
    </p:spTree>
    <p:extLst>
      <p:ext uri="{BB962C8B-B14F-4D97-AF65-F5344CB8AC3E}">
        <p14:creationId xmlns:p14="http://schemas.microsoft.com/office/powerpoint/2010/main" val="3183878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2209800"/>
            <a:ext cx="8229600" cy="4114800"/>
          </a:xfrm>
        </p:spPr>
        <p:txBody>
          <a:bodyPr>
            <a:normAutofit/>
          </a:bodyPr>
          <a:lstStyle/>
          <a:p>
            <a:pPr marL="822960" lvl="1" indent="-457200">
              <a:buClrTx/>
              <a:buFont typeface="+mj-lt"/>
              <a:buAutoNum type="arabicPeriod" startAt="3"/>
            </a:pPr>
            <a:r>
              <a:rPr lang="en-IN" sz="2200" dirty="0" smtClean="0"/>
              <a:t>Implementation</a:t>
            </a:r>
          </a:p>
          <a:p>
            <a:pPr lvl="2"/>
            <a:r>
              <a:rPr lang="en-IN" sz="2200" dirty="0"/>
              <a:t>Step 8: Implementation of remediation</a:t>
            </a:r>
          </a:p>
          <a:p>
            <a:pPr lvl="2"/>
            <a:r>
              <a:rPr lang="en-IN" sz="2200" dirty="0"/>
              <a:t>Step 9: Approval of remediation completion</a:t>
            </a:r>
          </a:p>
          <a:p>
            <a:pPr marL="822960" lvl="1" indent="-457200">
              <a:buClrTx/>
              <a:buFont typeface="+mj-lt"/>
              <a:buAutoNum type="arabicPeriod" startAt="3"/>
            </a:pPr>
            <a:r>
              <a:rPr lang="en-IN" sz="2200" dirty="0" smtClean="0"/>
              <a:t>Post remediation</a:t>
            </a:r>
          </a:p>
          <a:p>
            <a:pPr lvl="2"/>
            <a:r>
              <a:rPr lang="en-IN" sz="2200" dirty="0"/>
              <a:t>Step 10: Post remediation plan</a:t>
            </a:r>
          </a:p>
          <a:p>
            <a:pPr lvl="2"/>
            <a:r>
              <a:rPr lang="en-IN" sz="2200" dirty="0"/>
              <a:t>Step 11: Post remediation action</a:t>
            </a:r>
          </a:p>
          <a:p>
            <a:pPr lvl="2"/>
            <a:r>
              <a:rPr lang="en-IN" sz="2200" dirty="0"/>
              <a:t>Step 12: Cost recovery</a:t>
            </a:r>
          </a:p>
          <a:p>
            <a:pPr lvl="2"/>
            <a:r>
              <a:rPr lang="en-IN" sz="2200" dirty="0"/>
              <a:t>Step 13: Priority list </a:t>
            </a:r>
            <a:r>
              <a:rPr lang="en-IN" sz="2200" dirty="0" smtClean="0"/>
              <a:t>deletion</a:t>
            </a:r>
          </a:p>
          <a:p>
            <a:pPr lvl="2"/>
            <a:r>
              <a:rPr lang="en-IN" sz="2200" dirty="0"/>
              <a:t>Step 14: Site reuse</a:t>
            </a:r>
            <a:r>
              <a:rPr lang="en-IN" sz="2200" dirty="0" smtClean="0"/>
              <a:t> </a:t>
            </a:r>
            <a:endParaRPr lang="en-IN" sz="6600" dirty="0" smtClean="0"/>
          </a:p>
          <a:p>
            <a:endParaRPr lang="en-GB" sz="2200" dirty="0"/>
          </a:p>
        </p:txBody>
      </p:sp>
      <p:sp>
        <p:nvSpPr>
          <p:cNvPr id="5" name="Title 1"/>
          <p:cNvSpPr txBox="1">
            <a:spLocks/>
          </p:cNvSpPr>
          <p:nvPr/>
        </p:nvSpPr>
        <p:spPr>
          <a:xfrm>
            <a:off x="304800" y="685800"/>
            <a:ext cx="8229600" cy="1221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How it was done</a:t>
            </a:r>
            <a:endParaRPr lang="en-US" sz="2000" b="1" dirty="0" smtClean="0">
              <a:solidFill>
                <a:srgbClr val="FF0000"/>
              </a:solidFill>
            </a:endParaRPr>
          </a:p>
        </p:txBody>
      </p:sp>
    </p:spTree>
    <p:extLst>
      <p:ext uri="{BB962C8B-B14F-4D97-AF65-F5344CB8AC3E}">
        <p14:creationId xmlns:p14="http://schemas.microsoft.com/office/powerpoint/2010/main" val="4057817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0"/>
            <a:ext cx="7696200" cy="3810000"/>
          </a:xfrm>
        </p:spPr>
        <p:txBody>
          <a:bodyPr>
            <a:normAutofit/>
          </a:bodyPr>
          <a:lstStyle/>
          <a:p>
            <a:r>
              <a:rPr lang="en-IN" sz="2400" dirty="0"/>
              <a:t>Review the nature and type of hazardous waste polluted sites in India  	</a:t>
            </a:r>
          </a:p>
          <a:p>
            <a:r>
              <a:rPr lang="en-US" sz="2400" dirty="0"/>
              <a:t>Overview of international practices</a:t>
            </a:r>
            <a:r>
              <a:rPr lang="en-IN" sz="2400" dirty="0"/>
              <a:t>	</a:t>
            </a:r>
          </a:p>
          <a:p>
            <a:r>
              <a:rPr lang="en-IN" sz="2400" dirty="0"/>
              <a:t>Review of national and international approaches to remediation</a:t>
            </a:r>
          </a:p>
          <a:p>
            <a:r>
              <a:rPr lang="en-US" sz="2400" dirty="0" smtClean="0"/>
              <a:t>Review </a:t>
            </a:r>
            <a:r>
              <a:rPr lang="en-US" sz="2400" dirty="0"/>
              <a:t>of current systems </a:t>
            </a:r>
            <a:r>
              <a:rPr lang="en-IN" sz="2400" dirty="0"/>
              <a:t>	</a:t>
            </a:r>
          </a:p>
          <a:p>
            <a:r>
              <a:rPr lang="en-IN" sz="2400" dirty="0" smtClean="0"/>
              <a:t>Identify </a:t>
            </a:r>
            <a:r>
              <a:rPr lang="en-IN" sz="2400" dirty="0"/>
              <a:t>Options and recommend standards for remediation of polluted </a:t>
            </a:r>
            <a:r>
              <a:rPr lang="en-IN" sz="2400" dirty="0" smtClean="0"/>
              <a:t>sites</a:t>
            </a:r>
          </a:p>
          <a:p>
            <a:pPr algn="r"/>
            <a:r>
              <a:rPr lang="en-IN" sz="2400" dirty="0" smtClean="0"/>
              <a:t>…continued</a:t>
            </a:r>
            <a:r>
              <a:rPr lang="en-IN" sz="2400" dirty="0"/>
              <a:t>	</a:t>
            </a:r>
          </a:p>
        </p:txBody>
      </p:sp>
      <p:sp>
        <p:nvSpPr>
          <p:cNvPr id="4" name="Title 1"/>
          <p:cNvSpPr txBox="1">
            <a:spLocks/>
          </p:cNvSpPr>
          <p:nvPr/>
        </p:nvSpPr>
        <p:spPr>
          <a:xfrm>
            <a:off x="304800" y="609600"/>
            <a:ext cx="8229600" cy="12972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What NPRPS include</a:t>
            </a:r>
            <a:endParaRPr lang="en-US" sz="2000" b="1" dirty="0" smtClean="0">
              <a:solidFill>
                <a:srgbClr val="FF0000"/>
              </a:solidFill>
            </a:endParaRPr>
          </a:p>
        </p:txBody>
      </p:sp>
    </p:spTree>
    <p:extLst>
      <p:ext uri="{BB962C8B-B14F-4D97-AF65-F5344CB8AC3E}">
        <p14:creationId xmlns:p14="http://schemas.microsoft.com/office/powerpoint/2010/main" val="2503211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38400"/>
            <a:ext cx="7696200" cy="3048000"/>
          </a:xfrm>
        </p:spPr>
        <p:txBody>
          <a:bodyPr>
            <a:normAutofit/>
          </a:bodyPr>
          <a:lstStyle/>
          <a:p>
            <a:r>
              <a:rPr lang="en-IN" sz="2400" dirty="0" smtClean="0">
                <a:solidFill>
                  <a:srgbClr val="FF0000"/>
                </a:solidFill>
              </a:rPr>
              <a:t>Develop Guidance Document on Methodology for Design, </a:t>
            </a:r>
          </a:p>
          <a:p>
            <a:r>
              <a:rPr lang="en-IN" sz="2400" dirty="0" smtClean="0"/>
              <a:t>Implementation and Monitoring of Remediation Plans</a:t>
            </a:r>
          </a:p>
          <a:p>
            <a:r>
              <a:rPr lang="en-IN" sz="2400" dirty="0" smtClean="0"/>
              <a:t>Identify options for legal and institutional strengthening	</a:t>
            </a:r>
          </a:p>
          <a:p>
            <a:r>
              <a:rPr lang="en-US" sz="2400" dirty="0" smtClean="0"/>
              <a:t>Stakeholder Consultations</a:t>
            </a:r>
            <a:r>
              <a:rPr lang="en-IN" sz="2400" dirty="0" smtClean="0"/>
              <a:t>	</a:t>
            </a:r>
          </a:p>
          <a:p>
            <a:r>
              <a:rPr lang="en-US" sz="2400" dirty="0" smtClean="0"/>
              <a:t>Identify capacity building requirements  </a:t>
            </a:r>
            <a:r>
              <a:rPr lang="en-IN" sz="2400" dirty="0" smtClean="0"/>
              <a:t>	</a:t>
            </a:r>
          </a:p>
          <a:p>
            <a:r>
              <a:rPr lang="en-IN" sz="2400" dirty="0" smtClean="0"/>
              <a:t>Prepare a plan for the implementation of NPRPS		</a:t>
            </a:r>
            <a:endParaRPr lang="en-IN" sz="2400" dirty="0"/>
          </a:p>
        </p:txBody>
      </p:sp>
      <p:sp>
        <p:nvSpPr>
          <p:cNvPr id="5" name="Title 1"/>
          <p:cNvSpPr txBox="1">
            <a:spLocks/>
          </p:cNvSpPr>
          <p:nvPr/>
        </p:nvSpPr>
        <p:spPr>
          <a:xfrm>
            <a:off x="304800" y="609600"/>
            <a:ext cx="8229600" cy="12972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What NPRPS include</a:t>
            </a:r>
            <a:endParaRPr lang="en-US" sz="2000" b="1" dirty="0" smtClean="0">
              <a:solidFill>
                <a:srgbClr val="FF0000"/>
              </a:solidFill>
            </a:endParaRPr>
          </a:p>
        </p:txBody>
      </p:sp>
    </p:spTree>
    <p:extLst>
      <p:ext uri="{BB962C8B-B14F-4D97-AF65-F5344CB8AC3E}">
        <p14:creationId xmlns:p14="http://schemas.microsoft.com/office/powerpoint/2010/main" val="2788271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86" y="792162"/>
            <a:ext cx="8371114" cy="6065838"/>
          </a:xfrm>
        </p:spPr>
        <p:txBody>
          <a:bodyPr>
            <a:noAutofit/>
          </a:bodyPr>
          <a:lstStyle/>
          <a:p>
            <a:pPr marL="514350" indent="-514350">
              <a:buFont typeface="+mj-lt"/>
              <a:buAutoNum type="arabicPeriod" startAt="12"/>
            </a:pPr>
            <a:r>
              <a:rPr lang="en-US" sz="2600" dirty="0" smtClean="0"/>
              <a:t>to lay down standards of treatment of sewage and trade effluents to be discharged into any particular stream taking into account the minimum fair weather dilution available in that stream and the tolerance limits of pollution permissible in the water of the stream, after the discharge of such effluents; </a:t>
            </a:r>
          </a:p>
          <a:p>
            <a:pPr marL="514350" indent="-514350">
              <a:buFont typeface="+mj-lt"/>
              <a:buAutoNum type="arabicPeriod" startAt="12"/>
            </a:pPr>
            <a:r>
              <a:rPr lang="en-US" sz="2600" dirty="0" smtClean="0"/>
              <a:t>to advise the State Government with respect to the location of any industry the carrying on of which is likely to pollute a stream or well; </a:t>
            </a:r>
          </a:p>
          <a:p>
            <a:pPr marL="514350" indent="-514350">
              <a:buFont typeface="+mj-lt"/>
              <a:buAutoNum type="arabicPeriod" startAt="12"/>
            </a:pPr>
            <a:r>
              <a:rPr lang="en-US" sz="2600" dirty="0" smtClean="0"/>
              <a:t>to establish or </a:t>
            </a:r>
            <a:r>
              <a:rPr lang="en-US" sz="2600" dirty="0" err="1" smtClean="0"/>
              <a:t>recognise</a:t>
            </a:r>
            <a:r>
              <a:rPr lang="en-US" sz="2600" dirty="0" smtClean="0"/>
              <a:t> a laboratory or laboratories </a:t>
            </a:r>
          </a:p>
          <a:p>
            <a:pPr marL="514350" indent="-514350">
              <a:buFont typeface="+mj-lt"/>
              <a:buAutoNum type="arabicPeriod" startAt="12"/>
            </a:pPr>
            <a:r>
              <a:rPr lang="en-US" sz="2600" dirty="0" smtClean="0"/>
              <a:t>To perform any other function as may be entrusted by the State or Central Govt. </a:t>
            </a:r>
          </a:p>
          <a:p>
            <a:pPr marL="514350" indent="-514350">
              <a:buFont typeface="+mj-lt"/>
              <a:buAutoNum type="arabicPeriod" startAt="12"/>
            </a:pPr>
            <a:r>
              <a:rPr lang="en-US" sz="2600" dirty="0" smtClean="0"/>
              <a:t>Establish or </a:t>
            </a:r>
            <a:r>
              <a:rPr lang="en-US" sz="2600" dirty="0" err="1" smtClean="0"/>
              <a:t>recognise</a:t>
            </a:r>
            <a:r>
              <a:rPr lang="en-US" sz="2600" dirty="0" smtClean="0"/>
              <a:t> a laboratory(s) to enable the Board to perform its functions.</a:t>
            </a:r>
          </a:p>
          <a:p>
            <a:pPr marL="514350" indent="-514350">
              <a:buFont typeface="+mj-lt"/>
              <a:buAutoNum type="arabicPeriod" startAt="12"/>
            </a:pPr>
            <a:endParaRPr lang="en-US" sz="2600" dirty="0"/>
          </a:p>
        </p:txBody>
      </p:sp>
      <p:sp>
        <p:nvSpPr>
          <p:cNvPr id="4" name="Title 1"/>
          <p:cNvSpPr>
            <a:spLocks noGrp="1"/>
          </p:cNvSpPr>
          <p:nvPr>
            <p:ph type="title"/>
          </p:nvPr>
        </p:nvSpPr>
        <p:spPr>
          <a:xfrm>
            <a:off x="468086" y="152400"/>
            <a:ext cx="8229600" cy="639762"/>
          </a:xfrm>
        </p:spPr>
        <p:txBody>
          <a:bodyPr>
            <a:noAutofit/>
          </a:bodyPr>
          <a:lstStyle/>
          <a:p>
            <a:r>
              <a:rPr lang="en-US" sz="3600" b="1" dirty="0" smtClean="0">
                <a:solidFill>
                  <a:srgbClr val="0070C0"/>
                </a:solidFill>
              </a:rPr>
              <a:t>Functions of the Board </a:t>
            </a:r>
            <a:endParaRPr lang="en-US" sz="3600" b="1" dirty="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228600"/>
            <a:ext cx="8229600" cy="12192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State-wise Action </a:t>
            </a:r>
            <a:r>
              <a:rPr lang="en-US" sz="2400" b="1" dirty="0" smtClean="0">
                <a:solidFill>
                  <a:srgbClr val="FF0000"/>
                </a:solidFill>
              </a:rPr>
              <a:t>Sites</a:t>
            </a:r>
            <a:endParaRPr lang="en-US" sz="2000" b="1" dirty="0" smtClean="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66950214"/>
              </p:ext>
            </p:extLst>
          </p:nvPr>
        </p:nvGraphicFramePr>
        <p:xfrm>
          <a:off x="457200" y="1600201"/>
          <a:ext cx="8229599" cy="4750189"/>
        </p:xfrm>
        <a:graphic>
          <a:graphicData uri="http://schemas.openxmlformats.org/drawingml/2006/table">
            <a:tbl>
              <a:tblPr firstRow="1" firstCol="1" bandRow="1">
                <a:tableStyleId>{5C22544A-7EE6-4342-B048-85BDC9FD1C3A}</a:tableStyleId>
              </a:tblPr>
              <a:tblGrid>
                <a:gridCol w="2194658">
                  <a:extLst>
                    <a:ext uri="{9D8B030D-6E8A-4147-A177-3AD203B41FA5}">
                      <a16:colId xmlns:a16="http://schemas.microsoft.com/office/drawing/2014/main" xmlns="" val="20000"/>
                    </a:ext>
                  </a:extLst>
                </a:gridCol>
                <a:gridCol w="1871698">
                  <a:extLst>
                    <a:ext uri="{9D8B030D-6E8A-4147-A177-3AD203B41FA5}">
                      <a16:colId xmlns:a16="http://schemas.microsoft.com/office/drawing/2014/main" xmlns="" val="20001"/>
                    </a:ext>
                  </a:extLst>
                </a:gridCol>
                <a:gridCol w="208456">
                  <a:extLst>
                    <a:ext uri="{9D8B030D-6E8A-4147-A177-3AD203B41FA5}">
                      <a16:colId xmlns:a16="http://schemas.microsoft.com/office/drawing/2014/main" xmlns="" val="20002"/>
                    </a:ext>
                  </a:extLst>
                </a:gridCol>
                <a:gridCol w="2080153">
                  <a:extLst>
                    <a:ext uri="{9D8B030D-6E8A-4147-A177-3AD203B41FA5}">
                      <a16:colId xmlns:a16="http://schemas.microsoft.com/office/drawing/2014/main" xmlns="" val="20003"/>
                    </a:ext>
                  </a:extLst>
                </a:gridCol>
                <a:gridCol w="1874634">
                  <a:extLst>
                    <a:ext uri="{9D8B030D-6E8A-4147-A177-3AD203B41FA5}">
                      <a16:colId xmlns:a16="http://schemas.microsoft.com/office/drawing/2014/main" xmlns="" val="20004"/>
                    </a:ext>
                  </a:extLst>
                </a:gridCol>
              </a:tblGrid>
              <a:tr h="339969">
                <a:tc>
                  <a:txBody>
                    <a:bodyPr/>
                    <a:lstStyle/>
                    <a:p>
                      <a:pPr algn="ctr">
                        <a:spcAft>
                          <a:spcPts val="0"/>
                        </a:spcAft>
                      </a:pPr>
                      <a:r>
                        <a:rPr lang="en-IN" sz="2200" b="1" dirty="0">
                          <a:solidFill>
                            <a:schemeClr val="tx1"/>
                          </a:solidFill>
                          <a:effectLst/>
                        </a:rPr>
                        <a:t>State</a:t>
                      </a:r>
                      <a:endParaRPr lang="en-IN" sz="2200" b="1"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IN" sz="2200" b="1" dirty="0">
                          <a:solidFill>
                            <a:schemeClr val="tx1"/>
                          </a:solidFill>
                          <a:effectLst/>
                        </a:rPr>
                        <a:t>Number of Sites</a:t>
                      </a:r>
                      <a:endParaRPr lang="en-IN" sz="2200" b="1"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spcAft>
                          <a:spcPts val="0"/>
                        </a:spcAft>
                      </a:pPr>
                      <a:r>
                        <a:rPr lang="en-IN" sz="2200" b="1" dirty="0">
                          <a:solidFill>
                            <a:schemeClr val="tx1"/>
                          </a:solidFill>
                          <a:effectLst/>
                        </a:rPr>
                        <a:t>State</a:t>
                      </a:r>
                      <a:endParaRPr lang="en-IN" sz="2200" b="1"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IN" sz="2200" b="1" dirty="0">
                          <a:solidFill>
                            <a:schemeClr val="tx1"/>
                          </a:solidFill>
                          <a:effectLst/>
                        </a:rPr>
                        <a:t>Number of Sites</a:t>
                      </a:r>
                      <a:endParaRPr lang="en-IN" sz="2200" b="1"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0"/>
                  </a:ext>
                </a:extLst>
              </a:tr>
              <a:tr h="339969">
                <a:tc>
                  <a:txBody>
                    <a:bodyPr/>
                    <a:lstStyle/>
                    <a:p>
                      <a:pPr algn="l">
                        <a:spcAft>
                          <a:spcPts val="0"/>
                        </a:spcAft>
                      </a:pPr>
                      <a:r>
                        <a:rPr lang="en-IN" sz="2200" b="0" dirty="0">
                          <a:solidFill>
                            <a:schemeClr val="tx1"/>
                          </a:solidFill>
                          <a:effectLst/>
                        </a:rPr>
                        <a:t>Andhra Pradesh</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Madhya Pradesh</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5</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39969">
                <a:tc>
                  <a:txBody>
                    <a:bodyPr/>
                    <a:lstStyle/>
                    <a:p>
                      <a:pPr algn="l">
                        <a:spcAft>
                          <a:spcPts val="0"/>
                        </a:spcAft>
                      </a:pPr>
                      <a:r>
                        <a:rPr lang="en-IN" sz="2200" b="0" dirty="0">
                          <a:solidFill>
                            <a:schemeClr val="tx1"/>
                          </a:solidFill>
                          <a:effectLst/>
                        </a:rPr>
                        <a:t>Assam</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Maharashtra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3</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79939">
                <a:tc>
                  <a:txBody>
                    <a:bodyPr/>
                    <a:lstStyle/>
                    <a:p>
                      <a:pPr algn="l">
                        <a:spcAft>
                          <a:spcPts val="0"/>
                        </a:spcAft>
                      </a:pPr>
                      <a:r>
                        <a:rPr lang="en-IN" sz="2200" b="0" dirty="0">
                          <a:solidFill>
                            <a:schemeClr val="tx1"/>
                          </a:solidFill>
                          <a:effectLst/>
                        </a:rPr>
                        <a:t>Bihar</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National Capital Territory</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6</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39969">
                <a:tc>
                  <a:txBody>
                    <a:bodyPr/>
                    <a:lstStyle/>
                    <a:p>
                      <a:pPr algn="l">
                        <a:spcAft>
                          <a:spcPts val="0"/>
                        </a:spcAft>
                      </a:pPr>
                      <a:r>
                        <a:rPr lang="en-IN" sz="2200" b="0" dirty="0">
                          <a:solidFill>
                            <a:schemeClr val="tx1"/>
                          </a:solidFill>
                          <a:effectLst/>
                        </a:rPr>
                        <a:t>Chhattisgarh</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2</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Orissa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22</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339969">
                <a:tc>
                  <a:txBody>
                    <a:bodyPr/>
                    <a:lstStyle/>
                    <a:p>
                      <a:pPr algn="l">
                        <a:spcAft>
                          <a:spcPts val="0"/>
                        </a:spcAft>
                      </a:pPr>
                      <a:r>
                        <a:rPr lang="en-IN" sz="2200" b="0" dirty="0">
                          <a:solidFill>
                            <a:schemeClr val="tx1"/>
                          </a:solidFill>
                          <a:effectLst/>
                        </a:rPr>
                        <a:t>Goa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Punjab</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6</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39969">
                <a:tc>
                  <a:txBody>
                    <a:bodyPr/>
                    <a:lstStyle/>
                    <a:p>
                      <a:pPr algn="l">
                        <a:spcAft>
                          <a:spcPts val="0"/>
                        </a:spcAft>
                      </a:pPr>
                      <a:r>
                        <a:rPr lang="en-IN" sz="2200" b="0" dirty="0">
                          <a:solidFill>
                            <a:schemeClr val="tx1"/>
                          </a:solidFill>
                          <a:effectLst/>
                        </a:rPr>
                        <a:t>Gujarat</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9</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Rajasthan</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2</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39969">
                <a:tc>
                  <a:txBody>
                    <a:bodyPr/>
                    <a:lstStyle/>
                    <a:p>
                      <a:pPr algn="l">
                        <a:spcAft>
                          <a:spcPts val="0"/>
                        </a:spcAft>
                      </a:pPr>
                      <a:r>
                        <a:rPr lang="en-IN" sz="2200" b="0" dirty="0">
                          <a:solidFill>
                            <a:schemeClr val="tx1"/>
                          </a:solidFill>
                          <a:effectLst/>
                        </a:rPr>
                        <a:t>Haryana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3</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Tamil Nadu</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5</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339969">
                <a:tc>
                  <a:txBody>
                    <a:bodyPr/>
                    <a:lstStyle/>
                    <a:p>
                      <a:pPr algn="l">
                        <a:spcAft>
                          <a:spcPts val="0"/>
                        </a:spcAft>
                      </a:pPr>
                      <a:r>
                        <a:rPr lang="en-IN" sz="2200" b="0" dirty="0">
                          <a:solidFill>
                            <a:schemeClr val="tx1"/>
                          </a:solidFill>
                          <a:effectLst/>
                        </a:rPr>
                        <a:t>Himachal Pradesh</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Uttar Pradesh</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16</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39969">
                <a:tc>
                  <a:txBody>
                    <a:bodyPr/>
                    <a:lstStyle/>
                    <a:p>
                      <a:pPr algn="l">
                        <a:spcAft>
                          <a:spcPts val="0"/>
                        </a:spcAft>
                      </a:pPr>
                      <a:r>
                        <a:rPr lang="en-IN" sz="2200" b="0" dirty="0">
                          <a:solidFill>
                            <a:schemeClr val="tx1"/>
                          </a:solidFill>
                          <a:effectLst/>
                        </a:rPr>
                        <a:t>Jharkhand</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2</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Uttarakhand</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1</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39969">
                <a:tc>
                  <a:txBody>
                    <a:bodyPr/>
                    <a:lstStyle/>
                    <a:p>
                      <a:pPr algn="l">
                        <a:spcAft>
                          <a:spcPts val="0"/>
                        </a:spcAft>
                      </a:pPr>
                      <a:r>
                        <a:rPr lang="en-IN" sz="2200" b="0" dirty="0">
                          <a:solidFill>
                            <a:schemeClr val="tx1"/>
                          </a:solidFill>
                          <a:effectLst/>
                        </a:rPr>
                        <a:t>Karnataka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5</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0" dirty="0">
                          <a:solidFill>
                            <a:schemeClr val="tx1"/>
                          </a:solidFill>
                          <a:effectLst/>
                        </a:rPr>
                        <a:t>West Bengal</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4</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39969">
                <a:tc>
                  <a:txBody>
                    <a:bodyPr/>
                    <a:lstStyle/>
                    <a:p>
                      <a:pPr algn="l">
                        <a:spcAft>
                          <a:spcPts val="0"/>
                        </a:spcAft>
                      </a:pPr>
                      <a:r>
                        <a:rPr lang="en-IN" sz="2200" b="0" dirty="0">
                          <a:solidFill>
                            <a:schemeClr val="tx1"/>
                          </a:solidFill>
                          <a:effectLst/>
                        </a:rPr>
                        <a:t>Kerala</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4</a:t>
                      </a:r>
                      <a:endParaRPr lang="en-IN" sz="2200" b="0" dirty="0">
                        <a:solidFill>
                          <a:schemeClr val="tx1"/>
                        </a:solidFill>
                        <a:effectLst/>
                        <a:latin typeface="Cambria"/>
                        <a:ea typeface="Calibri"/>
                        <a:cs typeface="Mangal"/>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0" dirty="0">
                          <a:solidFill>
                            <a:schemeClr val="tx1"/>
                          </a:solidFill>
                          <a:effectLst/>
                        </a:rPr>
                        <a:t> </a:t>
                      </a:r>
                      <a:endParaRPr lang="en-IN" sz="2200" b="0"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l">
                        <a:spcAft>
                          <a:spcPts val="0"/>
                        </a:spcAft>
                      </a:pPr>
                      <a:r>
                        <a:rPr lang="en-IN" sz="2200" b="1" dirty="0" smtClean="0">
                          <a:solidFill>
                            <a:schemeClr val="tx1"/>
                          </a:solidFill>
                          <a:effectLst/>
                        </a:rPr>
                        <a:t>Total</a:t>
                      </a:r>
                      <a:r>
                        <a:rPr lang="en-IN" sz="2200" b="1" dirty="0">
                          <a:solidFill>
                            <a:schemeClr val="tx1"/>
                          </a:solidFill>
                          <a:effectLst/>
                        </a:rPr>
                        <a:t> </a:t>
                      </a:r>
                      <a:endParaRPr lang="en-IN" sz="2200" b="1"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2200" b="1" dirty="0" smtClean="0">
                          <a:solidFill>
                            <a:schemeClr val="tx1"/>
                          </a:solidFill>
                          <a:effectLst/>
                        </a:rPr>
                        <a:t>100</a:t>
                      </a:r>
                      <a:r>
                        <a:rPr lang="en-IN" sz="2200" b="1" dirty="0">
                          <a:solidFill>
                            <a:schemeClr val="tx1"/>
                          </a:solidFill>
                          <a:effectLst/>
                        </a:rPr>
                        <a:t> </a:t>
                      </a:r>
                      <a:endParaRPr lang="en-IN" sz="2200" b="1" dirty="0">
                        <a:solidFill>
                          <a:schemeClr val="tx1"/>
                        </a:solidFill>
                        <a:effectLst/>
                        <a:latin typeface="Cambria"/>
                        <a:ea typeface="Calibri"/>
                        <a:cs typeface="Mangal"/>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13265405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228600"/>
            <a:ext cx="8229600" cy="1449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a:solidFill>
                  <a:srgbClr val="FF0000"/>
                </a:solidFill>
              </a:rPr>
              <a:t>Status of NPRPS today</a:t>
            </a:r>
            <a:endParaRPr lang="en-US" sz="2000" b="1" dirty="0" smtClean="0">
              <a:solidFill>
                <a:srgbClr val="FF0000"/>
              </a:solidFill>
            </a:endParaRPr>
          </a:p>
        </p:txBody>
      </p:sp>
      <p:sp>
        <p:nvSpPr>
          <p:cNvPr id="5" name="Content Placeholder 2"/>
          <p:cNvSpPr>
            <a:spLocks noGrp="1"/>
          </p:cNvSpPr>
          <p:nvPr>
            <p:ph idx="1"/>
          </p:nvPr>
        </p:nvSpPr>
        <p:spPr>
          <a:xfrm>
            <a:off x="406400" y="2133600"/>
            <a:ext cx="8229600" cy="3200400"/>
          </a:xfrm>
        </p:spPr>
        <p:txBody>
          <a:bodyPr>
            <a:normAutofit/>
          </a:bodyPr>
          <a:lstStyle/>
          <a:p>
            <a:r>
              <a:rPr lang="en-GB" sz="2200" dirty="0" smtClean="0"/>
              <a:t>Inventory </a:t>
            </a:r>
            <a:r>
              <a:rPr lang="en-GB" sz="2200" dirty="0"/>
              <a:t>and Mapping of Probably Contaminated </a:t>
            </a:r>
            <a:r>
              <a:rPr lang="en-GB" sz="2200" dirty="0" smtClean="0"/>
              <a:t>Sites, Development </a:t>
            </a:r>
            <a:r>
              <a:rPr lang="en-GB" sz="2200" dirty="0"/>
              <a:t>of Methodologies for NPRPS </a:t>
            </a:r>
            <a:r>
              <a:rPr lang="en-GB" sz="2200" dirty="0" smtClean="0"/>
              <a:t>and its Notification under the EPA, 1986, for implementation issued </a:t>
            </a:r>
            <a:r>
              <a:rPr lang="en-IN" sz="2200" dirty="0" smtClean="0"/>
              <a:t>by </a:t>
            </a:r>
            <a:r>
              <a:rPr lang="en-IN" sz="2200" dirty="0" err="1" smtClean="0"/>
              <a:t>MoEF&amp;CC</a:t>
            </a:r>
            <a:r>
              <a:rPr lang="en-IN" sz="2200" dirty="0" smtClean="0"/>
              <a:t>. </a:t>
            </a:r>
          </a:p>
          <a:p>
            <a:r>
              <a:rPr lang="en-IN" sz="2200" dirty="0" smtClean="0"/>
              <a:t>Guidelines are in place.</a:t>
            </a:r>
          </a:p>
          <a:p>
            <a:r>
              <a:rPr lang="en-GB" sz="2200" dirty="0"/>
              <a:t>Pilot </a:t>
            </a:r>
            <a:r>
              <a:rPr lang="en-GB" sz="2200" dirty="0" smtClean="0"/>
              <a:t>NPRPS activity is ongoing at:</a:t>
            </a:r>
          </a:p>
          <a:p>
            <a:pPr lvl="1"/>
            <a:r>
              <a:rPr lang="en-GB" sz="2000" dirty="0" smtClean="0"/>
              <a:t>Noor Mohammad Kunta site in Andhra Pradesh</a:t>
            </a:r>
          </a:p>
          <a:p>
            <a:pPr lvl="1"/>
            <a:r>
              <a:rPr lang="en-GB" sz="2000" dirty="0" smtClean="0"/>
              <a:t>Kadappa in Andhra Pradesh</a:t>
            </a:r>
          </a:p>
          <a:p>
            <a:pPr lvl="1"/>
            <a:r>
              <a:rPr lang="en-GB" sz="2000" dirty="0" smtClean="0"/>
              <a:t>Dhapa in West Bengal</a:t>
            </a:r>
            <a:endParaRPr lang="en-GB" sz="2200" dirty="0"/>
          </a:p>
          <a:p>
            <a:pPr marL="0" indent="0">
              <a:buNone/>
            </a:pPr>
            <a:endParaRPr lang="en-GB" sz="2200" dirty="0" smtClean="0"/>
          </a:p>
        </p:txBody>
      </p:sp>
    </p:spTree>
    <p:extLst>
      <p:ext uri="{BB962C8B-B14F-4D97-AF65-F5344CB8AC3E}">
        <p14:creationId xmlns:p14="http://schemas.microsoft.com/office/powerpoint/2010/main" val="902919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00200"/>
            <a:ext cx="8229600" cy="4876800"/>
          </a:xfrm>
        </p:spPr>
        <p:txBody>
          <a:bodyPr>
            <a:normAutofit/>
          </a:bodyPr>
          <a:lstStyle/>
          <a:p>
            <a:r>
              <a:rPr lang="en-GB" sz="2200" dirty="0" smtClean="0"/>
              <a:t>&gt; 4,50,000 MT of HW lying at various industrial sites was removed by the SPCB order, followed by excavation of contaminated </a:t>
            </a:r>
            <a:r>
              <a:rPr lang="en-GB" sz="2200" dirty="0"/>
              <a:t>soil, </a:t>
            </a:r>
            <a:r>
              <a:rPr lang="en-GB" sz="2200" dirty="0" smtClean="0"/>
              <a:t>its treatment and safe disposal was done in several cases such as </a:t>
            </a:r>
            <a:r>
              <a:rPr lang="en-GB" sz="2000" dirty="0" smtClean="0"/>
              <a:t>Mahesh Chemicals, Golden Chemicals, TATA Motors, Glen Mark etc. Cost recovered from industries by SPCB.</a:t>
            </a:r>
          </a:p>
          <a:p>
            <a:r>
              <a:rPr lang="en-GB" sz="2000" dirty="0" smtClean="0"/>
              <a:t>&gt; 40,000 MT of hazardous chemicals sludge from the tank bottoms of CETPs from MIDC was removed and disposed safely. Cost recovered. </a:t>
            </a:r>
          </a:p>
          <a:p>
            <a:r>
              <a:rPr lang="en-GB" sz="2000" dirty="0" smtClean="0"/>
              <a:t>2,25,000 MT of HW dumped at MIDC </a:t>
            </a:r>
            <a:r>
              <a:rPr lang="en-GB" sz="2000" dirty="0" err="1" smtClean="0"/>
              <a:t>Tarapur</a:t>
            </a:r>
            <a:r>
              <a:rPr lang="en-GB" sz="2000" dirty="0" smtClean="0"/>
              <a:t> was excavated. SLF constructed at site. Safe disposal completed under the directions of NEERI. Cost recovered from MIDC by SPCB.</a:t>
            </a:r>
          </a:p>
          <a:p>
            <a:r>
              <a:rPr lang="en-GB" sz="2000" dirty="0" smtClean="0"/>
              <a:t>133 containers of hazardous waste oil seized by Customs and lying at JNPT were removed, site scrapping done and waste disposed by incineration at TSDF. Cost recovered from Customs. </a:t>
            </a:r>
          </a:p>
        </p:txBody>
      </p:sp>
      <p:sp>
        <p:nvSpPr>
          <p:cNvPr id="4" name="Title 1"/>
          <p:cNvSpPr txBox="1">
            <a:spLocks/>
          </p:cNvSpPr>
          <p:nvPr/>
        </p:nvSpPr>
        <p:spPr>
          <a:xfrm>
            <a:off x="304800" y="0"/>
            <a:ext cx="8229600" cy="14478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b="1" dirty="0" smtClean="0">
                <a:solidFill>
                  <a:schemeClr val="accent1">
                    <a:lumMod val="75000"/>
                  </a:schemeClr>
                </a:solidFill>
              </a:rPr>
              <a:t>National Programme for Rehabilitation </a:t>
            </a:r>
          </a:p>
          <a:p>
            <a:pPr algn="ctr"/>
            <a:r>
              <a:rPr lang="en-US" sz="3600" b="1" dirty="0" smtClean="0">
                <a:solidFill>
                  <a:schemeClr val="accent1">
                    <a:lumMod val="75000"/>
                  </a:schemeClr>
                </a:solidFill>
              </a:rPr>
              <a:t>of Polluted Sites: NPRPS</a:t>
            </a:r>
          </a:p>
          <a:p>
            <a:pPr algn="ctr"/>
            <a:r>
              <a:rPr lang="en-US" sz="2400" b="1" dirty="0" smtClean="0">
                <a:solidFill>
                  <a:srgbClr val="FF0000"/>
                </a:solidFill>
              </a:rPr>
              <a:t>Few examples of remediation/restoration In Maharashtra</a:t>
            </a:r>
            <a:endParaRPr lang="en-US" sz="2000" dirty="0" smtClean="0">
              <a:solidFill>
                <a:srgbClr val="FF0000"/>
              </a:solidFill>
            </a:endParaRPr>
          </a:p>
        </p:txBody>
      </p:sp>
    </p:spTree>
    <p:extLst>
      <p:ext uri="{BB962C8B-B14F-4D97-AF65-F5344CB8AC3E}">
        <p14:creationId xmlns:p14="http://schemas.microsoft.com/office/powerpoint/2010/main" val="2756702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pPr>
              <a:defRPr/>
            </a:pPr>
            <a:r>
              <a:rPr lang="en-US" sz="3600" dirty="0" smtClean="0">
                <a:effectLst>
                  <a:outerShdw blurRad="38100" dist="38100" dir="2700000" algn="tl">
                    <a:srgbClr val="000000">
                      <a:alpha val="43137"/>
                    </a:srgbClr>
                  </a:outerShdw>
                </a:effectLst>
              </a:rPr>
              <a:t/>
            </a:r>
            <a:br>
              <a:rPr lang="en-US" sz="3600" dirty="0" smtClean="0">
                <a:effectLst>
                  <a:outerShdw blurRad="38100" dist="38100" dir="2700000" algn="tl">
                    <a:srgbClr val="000000">
                      <a:alpha val="43137"/>
                    </a:srgbClr>
                  </a:outerShdw>
                </a:effectLst>
              </a:rPr>
            </a:br>
            <a:r>
              <a:rPr lang="en-US" sz="4000" b="1" dirty="0" smtClean="0">
                <a:solidFill>
                  <a:schemeClr val="accent1">
                    <a:lumMod val="75000"/>
                  </a:schemeClr>
                </a:solidFill>
              </a:rPr>
              <a:t>Hazardous Waste Treatment Options:</a:t>
            </a:r>
            <a:br>
              <a:rPr lang="en-US" sz="4000" b="1" dirty="0" smtClean="0">
                <a:solidFill>
                  <a:schemeClr val="accent1">
                    <a:lumMod val="75000"/>
                  </a:schemeClr>
                </a:solidFill>
              </a:rPr>
            </a:br>
            <a:r>
              <a:rPr lang="en-US" sz="3600" b="1" dirty="0" smtClean="0">
                <a:solidFill>
                  <a:srgbClr val="FF0000"/>
                </a:solidFill>
              </a:rPr>
              <a:t>BURRY </a:t>
            </a:r>
            <a:r>
              <a:rPr lang="en-US" sz="3600" b="1" dirty="0">
                <a:solidFill>
                  <a:srgbClr val="FF0000"/>
                </a:solidFill>
              </a:rPr>
              <a:t>OR </a:t>
            </a:r>
            <a:r>
              <a:rPr lang="en-US" sz="3600" b="1" dirty="0" smtClean="0">
                <a:solidFill>
                  <a:srgbClr val="FF0000"/>
                </a:solidFill>
              </a:rPr>
              <a:t>BURN</a:t>
            </a:r>
            <a:r>
              <a:rPr lang="en-US" sz="3600" b="1" dirty="0">
                <a:solidFill>
                  <a:srgbClr val="FF0000"/>
                </a:solidFill>
              </a:rPr>
              <a:t/>
            </a:r>
            <a:br>
              <a:rPr lang="en-US" sz="3600" b="1" dirty="0">
                <a:solidFill>
                  <a:srgbClr val="FF0000"/>
                </a:solidFill>
              </a:rPr>
            </a:br>
            <a:r>
              <a:rPr lang="en-US" dirty="0" smtClean="0">
                <a:effectLst>
                  <a:outerShdw blurRad="38100" dist="38100" dir="2700000" algn="tl">
                    <a:srgbClr val="000000">
                      <a:alpha val="43137"/>
                    </a:srgbClr>
                  </a:outerShdw>
                </a:effectLst>
              </a:rPr>
              <a:t> </a:t>
            </a:r>
          </a:p>
        </p:txBody>
      </p:sp>
      <p:sp>
        <p:nvSpPr>
          <p:cNvPr id="153603" name="Rectangle 3"/>
          <p:cNvSpPr>
            <a:spLocks noGrp="1" noChangeArrowheads="1"/>
          </p:cNvSpPr>
          <p:nvPr>
            <p:ph type="body" idx="1"/>
          </p:nvPr>
        </p:nvSpPr>
        <p:spPr>
          <a:xfrm>
            <a:off x="835025" y="1752600"/>
            <a:ext cx="8077200" cy="4805362"/>
          </a:xfrm>
          <a:noFill/>
        </p:spPr>
        <p:txBody>
          <a:bodyPr/>
          <a:lstStyle/>
          <a:p>
            <a:pPr eaLnBrk="1" hangingPunct="1">
              <a:lnSpc>
                <a:spcPct val="90000"/>
              </a:lnSpc>
              <a:defRPr/>
            </a:pPr>
            <a:r>
              <a:rPr lang="en-US" sz="2900" dirty="0" smtClean="0"/>
              <a:t>Landfill</a:t>
            </a:r>
          </a:p>
          <a:p>
            <a:pPr lvl="1" eaLnBrk="1" hangingPunct="1">
              <a:lnSpc>
                <a:spcPct val="90000"/>
              </a:lnSpc>
              <a:defRPr/>
            </a:pPr>
            <a:r>
              <a:rPr lang="en-US" sz="2400" dirty="0" smtClean="0"/>
              <a:t>Direct Landfill</a:t>
            </a:r>
          </a:p>
          <a:p>
            <a:pPr lvl="1" eaLnBrk="1" hangingPunct="1">
              <a:lnSpc>
                <a:spcPct val="90000"/>
              </a:lnSpc>
              <a:defRPr/>
            </a:pPr>
            <a:r>
              <a:rPr lang="en-US" sz="2400" dirty="0" smtClean="0"/>
              <a:t>Landfill after treatment</a:t>
            </a:r>
          </a:p>
          <a:p>
            <a:pPr eaLnBrk="1" hangingPunct="1">
              <a:lnSpc>
                <a:spcPct val="90000"/>
              </a:lnSpc>
              <a:defRPr/>
            </a:pPr>
            <a:r>
              <a:rPr lang="en-US" sz="2900" dirty="0" smtClean="0"/>
              <a:t>Incineration</a:t>
            </a:r>
          </a:p>
          <a:p>
            <a:pPr lvl="1" eaLnBrk="1" hangingPunct="1">
              <a:lnSpc>
                <a:spcPct val="90000"/>
              </a:lnSpc>
              <a:defRPr/>
            </a:pPr>
            <a:r>
              <a:rPr lang="en-US" sz="2400" dirty="0" smtClean="0"/>
              <a:t>Direct Incineration</a:t>
            </a:r>
          </a:p>
          <a:p>
            <a:pPr lvl="1" eaLnBrk="1" hangingPunct="1">
              <a:lnSpc>
                <a:spcPct val="90000"/>
              </a:lnSpc>
              <a:defRPr/>
            </a:pPr>
            <a:r>
              <a:rPr lang="en-US" sz="2400" dirty="0" smtClean="0"/>
              <a:t>Incineration after treatment </a:t>
            </a:r>
          </a:p>
          <a:p>
            <a:pPr lvl="1" eaLnBrk="1" hangingPunct="1">
              <a:lnSpc>
                <a:spcPct val="90000"/>
              </a:lnSpc>
              <a:buFont typeface="Wingdings" pitchFamily="2" charset="2"/>
              <a:buNone/>
              <a:defRPr/>
            </a:pPr>
            <a:endParaRPr lang="en-US" sz="2400" dirty="0" smtClean="0"/>
          </a:p>
          <a:p>
            <a:pPr eaLnBrk="1" hangingPunct="1">
              <a:lnSpc>
                <a:spcPct val="90000"/>
              </a:lnSpc>
              <a:defRPr/>
            </a:pPr>
            <a:r>
              <a:rPr lang="en-US" sz="2900" dirty="0" smtClean="0"/>
              <a:t>Storage – Intractable</a:t>
            </a:r>
          </a:p>
          <a:p>
            <a:pPr eaLnBrk="1" hangingPunct="1">
              <a:lnSpc>
                <a:spcPct val="90000"/>
              </a:lnSpc>
              <a:defRPr/>
            </a:pPr>
            <a:r>
              <a:rPr lang="en-US" sz="2900" dirty="0" smtClean="0"/>
              <a:t>Alternate Destruction Technologies</a:t>
            </a:r>
          </a:p>
        </p:txBody>
      </p:sp>
      <p:sp>
        <p:nvSpPr>
          <p:cNvPr id="3078" name="TextBox 5"/>
          <p:cNvSpPr txBox="1">
            <a:spLocks noChangeArrowheads="1"/>
          </p:cNvSpPr>
          <p:nvPr/>
        </p:nvSpPr>
        <p:spPr bwMode="auto">
          <a:xfrm rot="5400000">
            <a:off x="7793038" y="5430837"/>
            <a:ext cx="254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1pPr>
            <a:lvl2pPr marL="742950" indent="-28575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2pPr>
            <a:lvl3pPr marL="11430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3pPr>
            <a:lvl4pPr marL="16002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4pPr>
            <a:lvl5pPr marL="20574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9pPr>
          </a:lstStyle>
          <a:p>
            <a:pPr algn="ctr" eaLnBrk="1" hangingPunct="1"/>
            <a:r>
              <a:rPr lang="en-US">
                <a:solidFill>
                  <a:schemeClr val="bg1"/>
                </a:solidFill>
                <a:effectLst/>
                <a:latin typeface="Book Antiqua" pitchFamily="18" charset="0"/>
              </a:rPr>
              <a:t>praveenmjadhav@gmail.com</a:t>
            </a:r>
            <a:endParaRPr lang="en-IN">
              <a:solidFill>
                <a:schemeClr val="bg1"/>
              </a:solidFill>
              <a:effectLst/>
              <a:latin typeface="Book Antiqua" pitchFamily="18" charset="0"/>
            </a:endParaRPr>
          </a:p>
        </p:txBody>
      </p:sp>
    </p:spTree>
    <p:extLst>
      <p:ext uri="{BB962C8B-B14F-4D97-AF65-F5344CB8AC3E}">
        <p14:creationId xmlns:p14="http://schemas.microsoft.com/office/powerpoint/2010/main" val="392697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0850" y="240507"/>
            <a:ext cx="8229600" cy="1143000"/>
          </a:xfrm>
        </p:spPr>
        <p:txBody>
          <a:bodyPr>
            <a:normAutofit/>
          </a:bodyPr>
          <a:lstStyle/>
          <a:p>
            <a:pPr eaLnBrk="1" fontAlgn="auto" hangingPunct="1">
              <a:spcAft>
                <a:spcPts val="0"/>
              </a:spcAft>
              <a:defRPr/>
            </a:pPr>
            <a:r>
              <a:rPr lang="en-US" sz="3600" b="1" dirty="0" smtClean="0">
                <a:solidFill>
                  <a:schemeClr val="accent1">
                    <a:lumMod val="75000"/>
                  </a:schemeClr>
                </a:solidFill>
              </a:rPr>
              <a:t>Solution to the Problem</a:t>
            </a:r>
          </a:p>
        </p:txBody>
      </p:sp>
      <p:sp>
        <p:nvSpPr>
          <p:cNvPr id="5123" name="Rectangle 3"/>
          <p:cNvSpPr>
            <a:spLocks noGrp="1" noChangeArrowheads="1"/>
          </p:cNvSpPr>
          <p:nvPr>
            <p:ph type="body" idx="1"/>
          </p:nvPr>
        </p:nvSpPr>
        <p:spPr>
          <a:xfrm>
            <a:off x="838200" y="1597025"/>
            <a:ext cx="7543800" cy="4525963"/>
          </a:xfrm>
        </p:spPr>
        <p:txBody>
          <a:bodyPr>
            <a:normAutofit/>
          </a:bodyPr>
          <a:lstStyle/>
          <a:p>
            <a:pPr eaLnBrk="1" hangingPunct="1"/>
            <a:r>
              <a:rPr lang="en-US" sz="2800" dirty="0" smtClean="0"/>
              <a:t>Treatment </a:t>
            </a:r>
          </a:p>
          <a:p>
            <a:pPr eaLnBrk="1" hangingPunct="1"/>
            <a:r>
              <a:rPr lang="en-US" sz="2800" dirty="0" smtClean="0"/>
              <a:t>Storage</a:t>
            </a:r>
          </a:p>
          <a:p>
            <a:pPr eaLnBrk="1" hangingPunct="1"/>
            <a:r>
              <a:rPr lang="en-US" sz="2800" dirty="0" smtClean="0"/>
              <a:t>Disposal</a:t>
            </a:r>
          </a:p>
          <a:p>
            <a:pPr eaLnBrk="1" hangingPunct="1"/>
            <a:endParaRPr lang="en-US" sz="2800" dirty="0" smtClean="0"/>
          </a:p>
          <a:p>
            <a:pPr eaLnBrk="1" hangingPunct="1">
              <a:buFont typeface="Wingdings" pitchFamily="2" charset="2"/>
              <a:buNone/>
            </a:pPr>
            <a:r>
              <a:rPr lang="en-US" sz="2800" dirty="0" smtClean="0"/>
              <a:t>Landfill and Incineration are Internationally proven Destruction Technologies</a:t>
            </a:r>
          </a:p>
        </p:txBody>
      </p:sp>
      <p:sp>
        <p:nvSpPr>
          <p:cNvPr id="5124" name="TextBox 3"/>
          <p:cNvSpPr txBox="1">
            <a:spLocks noChangeArrowheads="1"/>
          </p:cNvSpPr>
          <p:nvPr/>
        </p:nvSpPr>
        <p:spPr bwMode="auto">
          <a:xfrm>
            <a:off x="6935788" y="6550025"/>
            <a:ext cx="1865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1pPr>
            <a:lvl2pPr marL="742950" indent="-28575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2pPr>
            <a:lvl3pPr marL="11430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3pPr>
            <a:lvl4pPr marL="16002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4pPr>
            <a:lvl5pPr marL="2057400" indent="-228600" eaLnBrk="0" hangingPunct="0">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C8AD60"/>
                </a:solidFill>
                <a:effectDag name="">
                  <a:cont type="tree" name="">
                    <a:effect ref="fillLine"/>
                    <a:outerShdw dist="38100" dir="13500000" algn="br">
                      <a:srgbClr val="FFE8A7"/>
                    </a:outerShdw>
                  </a:cont>
                  <a:cont type="tree" name="">
                    <a:effect ref="fillLine"/>
                    <a:outerShdw dist="38100" dir="2700000" algn="tl">
                      <a:srgbClr val="786739"/>
                    </a:outerShdw>
                  </a:cont>
                  <a:effect ref="fillLine"/>
                </a:effectDag>
                <a:latin typeface="Castellar" pitchFamily="18" charset="0"/>
                <a:cs typeface="Arial" charset="0"/>
              </a:defRPr>
            </a:lvl9pPr>
          </a:lstStyle>
          <a:p>
            <a:pPr algn="ctr" eaLnBrk="1" hangingPunct="1"/>
            <a:r>
              <a:rPr lang="en-US">
                <a:solidFill>
                  <a:schemeClr val="bg1"/>
                </a:solidFill>
                <a:effectLst/>
                <a:latin typeface="Book Antiqua" pitchFamily="18" charset="0"/>
              </a:rPr>
              <a:t>smalgar@ramky.com</a:t>
            </a:r>
            <a:endParaRPr lang="en-IN">
              <a:solidFill>
                <a:schemeClr val="bg1"/>
              </a:solidFill>
              <a:effectLst/>
              <a:latin typeface="Book Antiqua" pitchFamily="18" charset="0"/>
            </a:endParaRPr>
          </a:p>
        </p:txBody>
      </p:sp>
    </p:spTree>
    <p:extLst>
      <p:ext uri="{BB962C8B-B14F-4D97-AF65-F5344CB8AC3E}">
        <p14:creationId xmlns:p14="http://schemas.microsoft.com/office/powerpoint/2010/main" val="3498277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0" y="76200"/>
            <a:ext cx="9144000" cy="762000"/>
          </a:xfrm>
          <a:noFill/>
        </p:spPr>
        <p:txBody>
          <a:bodyPr>
            <a:normAutofit/>
          </a:bodyPr>
          <a:lstStyle/>
          <a:p>
            <a:pPr eaLnBrk="1" hangingPunct="1"/>
            <a:r>
              <a:rPr lang="en-US" sz="3600" b="1" dirty="0" smtClean="0">
                <a:solidFill>
                  <a:schemeClr val="accent1">
                    <a:lumMod val="75000"/>
                  </a:schemeClr>
                </a:solidFill>
              </a:rPr>
              <a:t>Laboratory</a:t>
            </a:r>
          </a:p>
        </p:txBody>
      </p:sp>
      <p:sp>
        <p:nvSpPr>
          <p:cNvPr id="6148" name="Rectangle 3"/>
          <p:cNvSpPr>
            <a:spLocks noGrp="1" noChangeArrowheads="1"/>
          </p:cNvSpPr>
          <p:nvPr>
            <p:ph type="body" sz="half" idx="1"/>
          </p:nvPr>
        </p:nvSpPr>
        <p:spPr>
          <a:xfrm>
            <a:off x="647700" y="1371600"/>
            <a:ext cx="7848600" cy="3886199"/>
          </a:xfrm>
          <a:noFill/>
        </p:spPr>
        <p:txBody>
          <a:bodyPr>
            <a:noAutofit/>
          </a:bodyPr>
          <a:lstStyle/>
          <a:p>
            <a:pPr eaLnBrk="1" hangingPunct="1">
              <a:lnSpc>
                <a:spcPct val="90000"/>
              </a:lnSpc>
              <a:spcBef>
                <a:spcPts val="1200"/>
              </a:spcBef>
              <a:spcAft>
                <a:spcPts val="600"/>
              </a:spcAft>
            </a:pPr>
            <a:r>
              <a:rPr lang="en-US" sz="2400" dirty="0" smtClean="0"/>
              <a:t>The first task is waste </a:t>
            </a:r>
            <a:r>
              <a:rPr lang="en-US" sz="2400" dirty="0" err="1" smtClean="0"/>
              <a:t>characterisation</a:t>
            </a:r>
            <a:r>
              <a:rPr lang="en-US" sz="2400" dirty="0" smtClean="0"/>
              <a:t>. </a:t>
            </a:r>
          </a:p>
          <a:p>
            <a:pPr eaLnBrk="1" hangingPunct="1">
              <a:lnSpc>
                <a:spcPct val="90000"/>
              </a:lnSpc>
              <a:spcBef>
                <a:spcPts val="1200"/>
              </a:spcBef>
              <a:spcAft>
                <a:spcPts val="600"/>
              </a:spcAft>
            </a:pPr>
            <a:r>
              <a:rPr lang="en-US" sz="2400" dirty="0" smtClean="0"/>
              <a:t>The principle is to know the waste. This is necessary to decide on the right and economic method of handling, storage and disposal. It is a vital function to ensure safety . </a:t>
            </a:r>
          </a:p>
          <a:p>
            <a:pPr eaLnBrk="1" hangingPunct="1">
              <a:lnSpc>
                <a:spcPct val="90000"/>
              </a:lnSpc>
              <a:spcBef>
                <a:spcPts val="1200"/>
              </a:spcBef>
              <a:spcAft>
                <a:spcPts val="600"/>
              </a:spcAft>
            </a:pPr>
            <a:r>
              <a:rPr lang="en-US" sz="2400" dirty="0" smtClean="0"/>
              <a:t>Laboratory alone can decide on the acceptance criteria.</a:t>
            </a:r>
          </a:p>
          <a:p>
            <a:pPr eaLnBrk="1" hangingPunct="1">
              <a:lnSpc>
                <a:spcPct val="90000"/>
              </a:lnSpc>
              <a:spcBef>
                <a:spcPts val="1200"/>
              </a:spcBef>
              <a:spcAft>
                <a:spcPts val="600"/>
              </a:spcAft>
            </a:pPr>
            <a:r>
              <a:rPr lang="en-US" sz="2400" dirty="0" smtClean="0"/>
              <a:t>Laboratory is to continuously work to suggest the improvements required in the process &amp; system of waste handling &amp; disposal.</a:t>
            </a:r>
          </a:p>
          <a:p>
            <a:pPr eaLnBrk="1" hangingPunct="1">
              <a:lnSpc>
                <a:spcPct val="90000"/>
              </a:lnSpc>
              <a:spcBef>
                <a:spcPts val="1200"/>
              </a:spcBef>
              <a:spcAft>
                <a:spcPts val="600"/>
              </a:spcAft>
            </a:pPr>
            <a:r>
              <a:rPr lang="en-US" sz="2400" dirty="0" smtClean="0"/>
              <a:t>Laboratory acts as the hub for implementation &amp; establishment of ISO systems and audits thereof.</a:t>
            </a:r>
          </a:p>
          <a:p>
            <a:pPr eaLnBrk="1" hangingPunct="1">
              <a:lnSpc>
                <a:spcPct val="90000"/>
              </a:lnSpc>
            </a:pPr>
            <a:endParaRPr lang="en-US" sz="2400" dirty="0" smtClean="0"/>
          </a:p>
        </p:txBody>
      </p:sp>
      <p:sp>
        <p:nvSpPr>
          <p:cNvPr id="6149" name="Text Box 9"/>
          <p:cNvSpPr txBox="1">
            <a:spLocks noChangeArrowheads="1"/>
          </p:cNvSpPr>
          <p:nvPr/>
        </p:nvSpPr>
        <p:spPr bwMode="auto">
          <a:xfrm>
            <a:off x="1143000" y="762000"/>
            <a:ext cx="6292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b="0" dirty="0">
                <a:solidFill>
                  <a:srgbClr val="FF0000"/>
                </a:solidFill>
                <a:effectLst/>
                <a:latin typeface="Arial" charset="0"/>
              </a:rPr>
              <a:t>Accredited by Ministry of Environment &amp; Forest, India </a:t>
            </a:r>
            <a:endParaRPr lang="en-IN" sz="2000" b="0" dirty="0">
              <a:solidFill>
                <a:srgbClr val="FF0000"/>
              </a:solidFill>
              <a:effectLst/>
              <a:latin typeface="Arial" charset="0"/>
            </a:endParaRPr>
          </a:p>
        </p:txBody>
      </p:sp>
    </p:spTree>
    <p:extLst>
      <p:ext uri="{BB962C8B-B14F-4D97-AF65-F5344CB8AC3E}">
        <p14:creationId xmlns:p14="http://schemas.microsoft.com/office/powerpoint/2010/main" val="123778541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190750" y="92650"/>
            <a:ext cx="6858000" cy="646331"/>
          </a:xfrm>
          <a:prstGeom prst="rect">
            <a:avLst/>
          </a:prstGeom>
        </p:spPr>
        <p:txBody>
          <a:bodyPr vert="horz" lIns="91440" tIns="45720" rIns="91440" bIns="45720" rtlCol="0" anchor="ctr">
            <a:normAutofit/>
          </a:bodyPr>
          <a:lstStyle>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Comprehensive Analysis</a:t>
            </a:r>
          </a:p>
        </p:txBody>
      </p:sp>
      <p:sp>
        <p:nvSpPr>
          <p:cNvPr id="31747" name="Text Box 3"/>
          <p:cNvSpPr txBox="1">
            <a:spLocks noChangeArrowheads="1"/>
          </p:cNvSpPr>
          <p:nvPr/>
        </p:nvSpPr>
        <p:spPr bwMode="auto">
          <a:xfrm>
            <a:off x="727075" y="137100"/>
            <a:ext cx="1463675" cy="646331"/>
          </a:xfrm>
          <a:prstGeom prst="rect">
            <a:avLst/>
          </a:prstGeom>
          <a:solidFill>
            <a:schemeClr val="accent5">
              <a:lumMod val="40000"/>
              <a:lumOff val="60000"/>
            </a:schemeClr>
          </a:solidFill>
        </p:spPr>
        <p:txBody>
          <a:bodyPr vert="horz" lIns="91440" tIns="45720" rIns="91440" bIns="45720" rtlCol="0" anchor="ctr">
            <a:normAutofit/>
          </a:bodyPr>
          <a:lstStyle>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CA</a:t>
            </a:r>
          </a:p>
        </p:txBody>
      </p:sp>
      <p:pic>
        <p:nvPicPr>
          <p:cNvPr id="11268" name="Picture 4" descr="yellowgoo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10200"/>
            <a:ext cx="549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731838" y="1143000"/>
            <a:ext cx="3703637" cy="338554"/>
          </a:xfrm>
          <a:prstGeom prst="rect">
            <a:avLst/>
          </a:prstGeom>
          <a:solidFill>
            <a:srgbClr val="FF9966"/>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spcBef>
                <a:spcPct val="50000"/>
              </a:spcBef>
              <a:defRPr/>
            </a:pPr>
            <a:r>
              <a:rPr lang="en-US" sz="1600" dirty="0" smtClean="0">
                <a:solidFill>
                  <a:schemeClr val="tx1"/>
                </a:solidFill>
                <a:effectLst/>
                <a:latin typeface="Arial" charset="0"/>
                <a:cs typeface="+mn-cs"/>
              </a:rPr>
              <a:t>Corrosive- Flammable- Toxic- </a:t>
            </a:r>
            <a:r>
              <a:rPr lang="en-US" sz="1600" dirty="0">
                <a:solidFill>
                  <a:schemeClr val="tx1"/>
                </a:solidFill>
                <a:effectLst/>
                <a:latin typeface="Arial" charset="0"/>
                <a:cs typeface="+mn-cs"/>
              </a:rPr>
              <a:t>Reactive</a:t>
            </a:r>
          </a:p>
        </p:txBody>
      </p:sp>
      <p:sp>
        <p:nvSpPr>
          <p:cNvPr id="31750" name="Text Box 6"/>
          <p:cNvSpPr txBox="1">
            <a:spLocks noChangeArrowheads="1"/>
          </p:cNvSpPr>
          <p:nvPr/>
        </p:nvSpPr>
        <p:spPr bwMode="auto">
          <a:xfrm>
            <a:off x="731838" y="1600200"/>
            <a:ext cx="3703637" cy="366713"/>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dirty="0">
                <a:effectLst/>
                <a:latin typeface="Arial" charset="0"/>
                <a:cs typeface="+mn-cs"/>
              </a:rPr>
              <a:t>Physical - </a:t>
            </a:r>
            <a:r>
              <a:rPr lang="en-US" sz="1800" b="0" dirty="0" err="1">
                <a:effectLst/>
                <a:latin typeface="Arial" charset="0"/>
                <a:cs typeface="+mn-cs"/>
              </a:rPr>
              <a:t>Colour</a:t>
            </a:r>
            <a:r>
              <a:rPr lang="en-US" sz="1800" b="0" dirty="0">
                <a:effectLst/>
                <a:latin typeface="Arial" charset="0"/>
                <a:cs typeface="+mn-cs"/>
              </a:rPr>
              <a:t> - Texture</a:t>
            </a:r>
          </a:p>
        </p:txBody>
      </p:sp>
      <p:sp>
        <p:nvSpPr>
          <p:cNvPr id="31751" name="Text Box 7"/>
          <p:cNvSpPr txBox="1">
            <a:spLocks noChangeArrowheads="1"/>
          </p:cNvSpPr>
          <p:nvPr/>
        </p:nvSpPr>
        <p:spPr bwMode="auto">
          <a:xfrm>
            <a:off x="731838" y="2011363"/>
            <a:ext cx="3703637" cy="366712"/>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Calorific Value - Flash Point</a:t>
            </a:r>
          </a:p>
        </p:txBody>
      </p:sp>
      <p:sp>
        <p:nvSpPr>
          <p:cNvPr id="31752" name="Text Box 8"/>
          <p:cNvSpPr txBox="1">
            <a:spLocks noChangeArrowheads="1"/>
          </p:cNvSpPr>
          <p:nvPr/>
        </p:nvSpPr>
        <p:spPr bwMode="auto">
          <a:xfrm>
            <a:off x="731838" y="2422525"/>
            <a:ext cx="3703637" cy="366713"/>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LOD - LOI - Specific Gravity</a:t>
            </a:r>
          </a:p>
        </p:txBody>
      </p:sp>
      <p:sp>
        <p:nvSpPr>
          <p:cNvPr id="31753" name="Text Box 9"/>
          <p:cNvSpPr txBox="1">
            <a:spLocks noChangeArrowheads="1"/>
          </p:cNvSpPr>
          <p:nvPr/>
        </p:nvSpPr>
        <p:spPr bwMode="auto">
          <a:xfrm>
            <a:off x="731838" y="2833688"/>
            <a:ext cx="3703637" cy="366712"/>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pH - NH</a:t>
            </a:r>
            <a:r>
              <a:rPr lang="en-US" sz="1800" b="0" baseline="-25000">
                <a:effectLst/>
                <a:latin typeface="Arial" charset="0"/>
                <a:cs typeface="+mn-cs"/>
              </a:rPr>
              <a:t>3 </a:t>
            </a:r>
            <a:r>
              <a:rPr lang="en-US" sz="1800" b="0">
                <a:effectLst/>
                <a:latin typeface="Arial" charset="0"/>
                <a:cs typeface="+mn-cs"/>
              </a:rPr>
              <a:t>-</a:t>
            </a:r>
            <a:r>
              <a:rPr lang="en-US" sz="1800" b="0" baseline="-25000">
                <a:effectLst/>
                <a:latin typeface="Arial" charset="0"/>
                <a:cs typeface="+mn-cs"/>
              </a:rPr>
              <a:t> </a:t>
            </a:r>
            <a:r>
              <a:rPr lang="en-US" sz="1800" b="0">
                <a:effectLst/>
                <a:latin typeface="Arial" charset="0"/>
                <a:cs typeface="+mn-cs"/>
              </a:rPr>
              <a:t>PO</a:t>
            </a:r>
            <a:r>
              <a:rPr lang="en-US" sz="1800" b="0" baseline="-25000">
                <a:effectLst/>
                <a:latin typeface="Arial" charset="0"/>
                <a:cs typeface="+mn-cs"/>
              </a:rPr>
              <a:t>4 </a:t>
            </a:r>
            <a:r>
              <a:rPr lang="en-US" sz="1800" b="0">
                <a:effectLst/>
                <a:latin typeface="Arial" charset="0"/>
                <a:cs typeface="+mn-cs"/>
              </a:rPr>
              <a:t>- PFLT</a:t>
            </a:r>
          </a:p>
        </p:txBody>
      </p:sp>
      <p:sp>
        <p:nvSpPr>
          <p:cNvPr id="31754" name="Text Box 10"/>
          <p:cNvSpPr txBox="1">
            <a:spLocks noChangeArrowheads="1"/>
          </p:cNvSpPr>
          <p:nvPr/>
        </p:nvSpPr>
        <p:spPr bwMode="auto">
          <a:xfrm>
            <a:off x="731838" y="3244850"/>
            <a:ext cx="3703637" cy="366713"/>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Cyanide - Sulfide </a:t>
            </a:r>
          </a:p>
        </p:txBody>
      </p:sp>
      <p:sp>
        <p:nvSpPr>
          <p:cNvPr id="31755" name="Text Box 11"/>
          <p:cNvSpPr txBox="1">
            <a:spLocks noChangeArrowheads="1"/>
          </p:cNvSpPr>
          <p:nvPr/>
        </p:nvSpPr>
        <p:spPr bwMode="auto">
          <a:xfrm>
            <a:off x="731838" y="3656013"/>
            <a:ext cx="3703637" cy="366712"/>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Sulphates - Chlorides</a:t>
            </a:r>
          </a:p>
        </p:txBody>
      </p:sp>
      <p:sp>
        <p:nvSpPr>
          <p:cNvPr id="31756" name="Text Box 12"/>
          <p:cNvSpPr txBox="1">
            <a:spLocks noChangeArrowheads="1"/>
          </p:cNvSpPr>
          <p:nvPr/>
        </p:nvSpPr>
        <p:spPr bwMode="auto">
          <a:xfrm>
            <a:off x="731838" y="4068763"/>
            <a:ext cx="3703637" cy="366712"/>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Inorganic Total &amp; TCLP</a:t>
            </a:r>
          </a:p>
        </p:txBody>
      </p:sp>
      <p:sp>
        <p:nvSpPr>
          <p:cNvPr id="31757" name="Text Box 13"/>
          <p:cNvSpPr txBox="1">
            <a:spLocks noChangeArrowheads="1"/>
          </p:cNvSpPr>
          <p:nvPr/>
        </p:nvSpPr>
        <p:spPr bwMode="auto">
          <a:xfrm>
            <a:off x="731838" y="4479925"/>
            <a:ext cx="3703637" cy="366713"/>
          </a:xfrm>
          <a:prstGeom prst="rect">
            <a:avLst/>
          </a:prstGeom>
          <a:solidFill>
            <a:schemeClr val="accent2">
              <a:lumMod val="40000"/>
              <a:lumOff val="60000"/>
            </a:schemeClr>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defRPr/>
            </a:pPr>
            <a:r>
              <a:rPr lang="en-US" sz="1800" b="0">
                <a:effectLst/>
                <a:latin typeface="Arial" charset="0"/>
                <a:cs typeface="+mn-cs"/>
              </a:rPr>
              <a:t>Identification of Organics</a:t>
            </a:r>
          </a:p>
        </p:txBody>
      </p:sp>
      <p:sp>
        <p:nvSpPr>
          <p:cNvPr id="31758" name="Text Box 14"/>
          <p:cNvSpPr txBox="1">
            <a:spLocks noChangeArrowheads="1"/>
          </p:cNvSpPr>
          <p:nvPr/>
        </p:nvSpPr>
        <p:spPr bwMode="auto">
          <a:xfrm>
            <a:off x="4618038" y="1143000"/>
            <a:ext cx="4251325" cy="1192213"/>
          </a:xfrm>
          <a:prstGeom prst="rect">
            <a:avLst/>
          </a:prstGeom>
          <a:solidFill>
            <a:srgbClr val="BACFEA"/>
          </a:solidFill>
          <a:ln w="9525">
            <a:noFill/>
            <a:miter lim="800000"/>
            <a:headEnd/>
            <a:tailEnd/>
          </a:ln>
          <a:effectLst>
            <a:outerShdw dist="107763" dir="2700000" algn="ctr" rotWithShape="0">
              <a:schemeClr val="bg2">
                <a:alpha val="50000"/>
              </a:schemeClr>
            </a:outerShdw>
          </a:effectLst>
        </p:spPr>
        <p:txBody>
          <a:bodyPr>
            <a:spAutoFit/>
          </a:bodyPr>
          <a:lstStyle/>
          <a:p>
            <a:pPr eaLnBrk="0" hangingPunct="0">
              <a:spcBef>
                <a:spcPct val="50000"/>
              </a:spcBef>
              <a:defRPr/>
            </a:pPr>
            <a:r>
              <a:rPr lang="en-US" sz="1800" b="0">
                <a:solidFill>
                  <a:srgbClr val="000082"/>
                </a:solidFill>
                <a:effectLst/>
                <a:latin typeface="Arial" charset="0"/>
                <a:cs typeface="+mn-cs"/>
              </a:rPr>
              <a:t>Methods</a:t>
            </a:r>
          </a:p>
          <a:p>
            <a:pPr eaLnBrk="0" hangingPunct="0">
              <a:spcBef>
                <a:spcPct val="50000"/>
              </a:spcBef>
              <a:defRPr/>
            </a:pPr>
            <a:endParaRPr lang="en-US" sz="1800" b="0">
              <a:solidFill>
                <a:srgbClr val="000082"/>
              </a:solidFill>
              <a:effectLst/>
              <a:latin typeface="Arial" charset="0"/>
              <a:cs typeface="+mn-cs"/>
            </a:endParaRPr>
          </a:p>
          <a:p>
            <a:pPr eaLnBrk="0" hangingPunct="0">
              <a:spcBef>
                <a:spcPct val="50000"/>
              </a:spcBef>
              <a:defRPr/>
            </a:pPr>
            <a:endParaRPr lang="en-US" sz="1800" b="0">
              <a:solidFill>
                <a:srgbClr val="000082"/>
              </a:solidFill>
              <a:effectLst/>
              <a:latin typeface="Arial" charset="0"/>
              <a:cs typeface="+mn-cs"/>
            </a:endParaRPr>
          </a:p>
        </p:txBody>
      </p:sp>
      <p:sp>
        <p:nvSpPr>
          <p:cNvPr id="11279" name="Text Box 15"/>
          <p:cNvSpPr txBox="1">
            <a:spLocks noChangeArrowheads="1"/>
          </p:cNvSpPr>
          <p:nvPr/>
        </p:nvSpPr>
        <p:spPr bwMode="auto">
          <a:xfrm>
            <a:off x="4618038" y="2468563"/>
            <a:ext cx="4297362" cy="2816156"/>
          </a:xfrm>
          <a:prstGeom prst="rect">
            <a:avLst/>
          </a:prstGeom>
          <a:solidFill>
            <a:srgbClr val="AFD9C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1pPr>
            <a:lvl2pPr marL="742950" indent="-285750" eaLnBrk="0" hangingPunct="0">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2pPr>
            <a:lvl3pPr marL="1143000" indent="-228600" eaLnBrk="0" hangingPunct="0">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3pPr>
            <a:lvl4pPr marL="1600200" indent="-228600" eaLnBrk="0" hangingPunct="0">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4pPr>
            <a:lvl5pPr marL="2057400" indent="-228600" eaLnBrk="0" hangingPunct="0">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AFD9C2"/>
                </a:solidFill>
                <a:effectDag name="">
                  <a:cont type="tree" name="">
                    <a:effect ref="fillLine"/>
                    <a:outerShdw dist="38100" dir="13500000" algn="br">
                      <a:srgbClr val="DEFFED"/>
                    </a:outerShdw>
                  </a:cont>
                  <a:cont type="tree" name="">
                    <a:effect ref="fillLine"/>
                    <a:outerShdw dist="38100" dir="2700000" algn="tl">
                      <a:srgbClr val="698274"/>
                    </a:outerShdw>
                  </a:cont>
                  <a:effect ref="fillLine"/>
                </a:effectDag>
                <a:latin typeface="Castellar" pitchFamily="18" charset="0"/>
                <a:cs typeface="Arial" charset="0"/>
              </a:defRPr>
            </a:lvl9pPr>
          </a:lstStyle>
          <a:p>
            <a:pPr algn="ctr">
              <a:spcBef>
                <a:spcPct val="50000"/>
              </a:spcBef>
            </a:pPr>
            <a:r>
              <a:rPr lang="en-US" sz="1800" b="0" dirty="0">
                <a:solidFill>
                  <a:srgbClr val="000082"/>
                </a:solidFill>
                <a:effectLst/>
                <a:latin typeface="Arial" charset="0"/>
              </a:rPr>
              <a:t>Hazardous </a:t>
            </a:r>
            <a:r>
              <a:rPr lang="en-US" sz="1800" b="0" dirty="0" smtClean="0">
                <a:solidFill>
                  <a:srgbClr val="000082"/>
                </a:solidFill>
                <a:effectLst/>
                <a:latin typeface="Arial" charset="0"/>
              </a:rPr>
              <a:t>Waste and Other waste Management  </a:t>
            </a:r>
            <a:r>
              <a:rPr lang="en-US" b="0" dirty="0">
                <a:solidFill>
                  <a:srgbClr val="000082"/>
                </a:solidFill>
                <a:effectLst/>
                <a:latin typeface="Arial" charset="0"/>
              </a:rPr>
              <a:t>[Management &amp; Handling]</a:t>
            </a:r>
            <a:r>
              <a:rPr lang="en-US" sz="1800" b="0" dirty="0">
                <a:solidFill>
                  <a:srgbClr val="000082"/>
                </a:solidFill>
                <a:effectLst/>
                <a:latin typeface="Arial" charset="0"/>
              </a:rPr>
              <a:t> </a:t>
            </a:r>
            <a:r>
              <a:rPr lang="en-US" dirty="0">
                <a:solidFill>
                  <a:srgbClr val="000082"/>
                </a:solidFill>
                <a:effectLst/>
                <a:latin typeface="Arial" charset="0"/>
              </a:rPr>
              <a:t>Rules </a:t>
            </a:r>
            <a:r>
              <a:rPr lang="en-US" dirty="0" smtClean="0">
                <a:solidFill>
                  <a:srgbClr val="000082"/>
                </a:solidFill>
                <a:effectLst/>
                <a:latin typeface="Arial" charset="0"/>
              </a:rPr>
              <a:t>2016</a:t>
            </a:r>
            <a:r>
              <a:rPr lang="en-US" sz="1800" b="0" dirty="0" smtClean="0">
                <a:solidFill>
                  <a:srgbClr val="000082"/>
                </a:solidFill>
                <a:effectLst/>
                <a:latin typeface="Arial" charset="0"/>
              </a:rPr>
              <a:t> </a:t>
            </a:r>
            <a:endParaRPr lang="en-US" sz="1800" b="0" dirty="0">
              <a:solidFill>
                <a:srgbClr val="000082"/>
              </a:solidFill>
              <a:effectLst/>
              <a:latin typeface="Arial" charset="0"/>
            </a:endParaRPr>
          </a:p>
          <a:p>
            <a:pPr algn="ctr">
              <a:spcBef>
                <a:spcPct val="50000"/>
              </a:spcBef>
            </a:pPr>
            <a:endParaRPr lang="en-US" sz="1000" b="0" dirty="0">
              <a:solidFill>
                <a:srgbClr val="000082"/>
              </a:solidFill>
              <a:effectLst/>
              <a:latin typeface="Arial" charset="0"/>
            </a:endParaRPr>
          </a:p>
          <a:p>
            <a:pPr>
              <a:spcBef>
                <a:spcPct val="50000"/>
              </a:spcBef>
            </a:pPr>
            <a:r>
              <a:rPr lang="en-US" sz="1800" b="0" dirty="0">
                <a:solidFill>
                  <a:schemeClr val="tx1"/>
                </a:solidFill>
                <a:effectLst/>
                <a:latin typeface="Arial" charset="0"/>
              </a:rPr>
              <a:t>Schedule – 1 -- List of </a:t>
            </a:r>
            <a:r>
              <a:rPr lang="en-US" sz="1800" b="0" dirty="0" err="1">
                <a:solidFill>
                  <a:schemeClr val="tx1"/>
                </a:solidFill>
                <a:effectLst/>
                <a:latin typeface="Arial" charset="0"/>
              </a:rPr>
              <a:t>HzW</a:t>
            </a:r>
            <a:endParaRPr lang="en-US" sz="1800" b="0" dirty="0">
              <a:solidFill>
                <a:schemeClr val="tx1"/>
              </a:solidFill>
              <a:effectLst/>
              <a:latin typeface="Arial" charset="0"/>
            </a:endParaRPr>
          </a:p>
          <a:p>
            <a:pPr>
              <a:spcBef>
                <a:spcPct val="50000"/>
              </a:spcBef>
            </a:pPr>
            <a:r>
              <a:rPr lang="en-US" sz="1800" b="0" dirty="0">
                <a:solidFill>
                  <a:schemeClr val="tx1"/>
                </a:solidFill>
                <a:effectLst/>
                <a:latin typeface="Arial" charset="0"/>
              </a:rPr>
              <a:t>Schedule – 2 -- Concentrations</a:t>
            </a:r>
          </a:p>
          <a:p>
            <a:pPr>
              <a:spcBef>
                <a:spcPct val="50000"/>
              </a:spcBef>
            </a:pPr>
            <a:r>
              <a:rPr lang="en-US" sz="1800" b="0" dirty="0">
                <a:solidFill>
                  <a:schemeClr val="tx1"/>
                </a:solidFill>
                <a:effectLst/>
                <a:latin typeface="Arial" charset="0"/>
              </a:rPr>
              <a:t>Schedule – 5 -- Used Oil</a:t>
            </a:r>
          </a:p>
          <a:p>
            <a:pPr>
              <a:spcBef>
                <a:spcPct val="50000"/>
              </a:spcBef>
            </a:pPr>
            <a:r>
              <a:rPr lang="en-US" sz="1800" b="0" dirty="0">
                <a:solidFill>
                  <a:schemeClr val="tx1"/>
                </a:solidFill>
                <a:effectLst/>
                <a:latin typeface="Arial" charset="0"/>
              </a:rPr>
              <a:t>Schedule – 6 -- Waste Oil</a:t>
            </a:r>
          </a:p>
        </p:txBody>
      </p:sp>
      <p:pic>
        <p:nvPicPr>
          <p:cNvPr id="11280" name="Picture 16" descr="epafiles_logo_epa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475" y="1417638"/>
            <a:ext cx="105251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 Box 17"/>
          <p:cNvSpPr txBox="1">
            <a:spLocks noChangeArrowheads="1"/>
          </p:cNvSpPr>
          <p:nvPr/>
        </p:nvSpPr>
        <p:spPr bwMode="auto">
          <a:xfrm>
            <a:off x="4664075" y="1508125"/>
            <a:ext cx="1911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r>
              <a:rPr lang="en-US" sz="1800" b="0">
                <a:solidFill>
                  <a:schemeClr val="tx1"/>
                </a:solidFill>
                <a:effectLst/>
                <a:latin typeface="Arial" charset="0"/>
              </a:rPr>
              <a:t>US EPA SW-846</a:t>
            </a:r>
          </a:p>
          <a:p>
            <a:r>
              <a:rPr lang="en-US" sz="1800" b="0">
                <a:solidFill>
                  <a:schemeClr val="tx1"/>
                </a:solidFill>
                <a:effectLst/>
                <a:latin typeface="Arial" charset="0"/>
              </a:rPr>
              <a:t>APHA </a:t>
            </a:r>
          </a:p>
          <a:p>
            <a:endParaRPr lang="en-US" sz="1800" b="0">
              <a:solidFill>
                <a:schemeClr val="tx1"/>
              </a:solidFill>
              <a:effectLst/>
              <a:latin typeface="Arial" charset="0"/>
            </a:endParaRPr>
          </a:p>
        </p:txBody>
      </p:sp>
      <p:sp>
        <p:nvSpPr>
          <p:cNvPr id="11282" name="Text Box 18"/>
          <p:cNvSpPr txBox="1">
            <a:spLocks noChangeArrowheads="1"/>
          </p:cNvSpPr>
          <p:nvPr/>
        </p:nvSpPr>
        <p:spPr bwMode="auto">
          <a:xfrm>
            <a:off x="3238500" y="52879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3200">
                <a:solidFill>
                  <a:schemeClr val="tx1"/>
                </a:solidFill>
                <a:effectLst/>
                <a:latin typeface="Arial" charset="0"/>
              </a:rPr>
              <a:t>CRIT Criteria</a:t>
            </a:r>
            <a:endParaRPr lang="en-IN" sz="3200">
              <a:solidFill>
                <a:schemeClr val="tx1"/>
              </a:solidFill>
              <a:effectLst/>
              <a:latin typeface="Arial" charset="0"/>
            </a:endParaRPr>
          </a:p>
        </p:txBody>
      </p:sp>
      <p:sp>
        <p:nvSpPr>
          <p:cNvPr id="31763" name="Text Box 19"/>
          <p:cNvSpPr txBox="1">
            <a:spLocks noChangeArrowheads="1"/>
          </p:cNvSpPr>
          <p:nvPr/>
        </p:nvSpPr>
        <p:spPr bwMode="auto">
          <a:xfrm>
            <a:off x="1905000" y="5654675"/>
            <a:ext cx="2192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3200">
                <a:solidFill>
                  <a:srgbClr val="CC0000"/>
                </a:solidFill>
                <a:effectLst/>
                <a:latin typeface="Arial" charset="0"/>
              </a:rPr>
              <a:t>Corrosive </a:t>
            </a:r>
            <a:endParaRPr lang="en-IN" sz="3200">
              <a:solidFill>
                <a:srgbClr val="CC0000"/>
              </a:solidFill>
              <a:effectLst/>
              <a:latin typeface="Arial" charset="0"/>
            </a:endParaRPr>
          </a:p>
        </p:txBody>
      </p:sp>
      <p:sp>
        <p:nvSpPr>
          <p:cNvPr id="31764" name="Text Box 20"/>
          <p:cNvSpPr txBox="1">
            <a:spLocks noChangeArrowheads="1"/>
          </p:cNvSpPr>
          <p:nvPr/>
        </p:nvSpPr>
        <p:spPr bwMode="auto">
          <a:xfrm>
            <a:off x="2676525" y="5973763"/>
            <a:ext cx="1965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3200">
                <a:solidFill>
                  <a:srgbClr val="CC0000"/>
                </a:solidFill>
                <a:effectLst/>
                <a:latin typeface="Arial" charset="0"/>
              </a:rPr>
              <a:t>Reactive </a:t>
            </a:r>
            <a:endParaRPr lang="en-IN" sz="3200">
              <a:solidFill>
                <a:srgbClr val="CC0000"/>
              </a:solidFill>
              <a:effectLst/>
              <a:latin typeface="Arial" charset="0"/>
            </a:endParaRPr>
          </a:p>
        </p:txBody>
      </p:sp>
      <p:sp>
        <p:nvSpPr>
          <p:cNvPr id="31765" name="Text Box 21"/>
          <p:cNvSpPr txBox="1">
            <a:spLocks noChangeArrowheads="1"/>
          </p:cNvSpPr>
          <p:nvPr/>
        </p:nvSpPr>
        <p:spPr bwMode="auto">
          <a:xfrm>
            <a:off x="4876800" y="5943600"/>
            <a:ext cx="1963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3200">
                <a:solidFill>
                  <a:srgbClr val="CC0000"/>
                </a:solidFill>
                <a:effectLst/>
                <a:latin typeface="Arial" charset="0"/>
              </a:rPr>
              <a:t>Ignitable </a:t>
            </a:r>
            <a:endParaRPr lang="en-IN" sz="3200">
              <a:solidFill>
                <a:srgbClr val="CC0000"/>
              </a:solidFill>
              <a:effectLst/>
              <a:latin typeface="Arial" charset="0"/>
            </a:endParaRPr>
          </a:p>
        </p:txBody>
      </p:sp>
      <p:sp>
        <p:nvSpPr>
          <p:cNvPr id="31766" name="Text Box 22"/>
          <p:cNvSpPr txBox="1">
            <a:spLocks noChangeArrowheads="1"/>
          </p:cNvSpPr>
          <p:nvPr/>
        </p:nvSpPr>
        <p:spPr bwMode="auto">
          <a:xfrm>
            <a:off x="5919788" y="5638800"/>
            <a:ext cx="12430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3200">
                <a:solidFill>
                  <a:srgbClr val="CC0000"/>
                </a:solidFill>
                <a:effectLst/>
                <a:latin typeface="Arial" charset="0"/>
              </a:rPr>
              <a:t>Toxic</a:t>
            </a:r>
            <a:endParaRPr lang="en-IN" sz="3200">
              <a:solidFill>
                <a:srgbClr val="CC0000"/>
              </a:solidFill>
              <a:effectLst/>
              <a:latin typeface="Arial" charset="0"/>
            </a:endParaRPr>
          </a:p>
        </p:txBody>
      </p:sp>
    </p:spTree>
    <p:extLst>
      <p:ext uri="{BB962C8B-B14F-4D97-AF65-F5344CB8AC3E}">
        <p14:creationId xmlns:p14="http://schemas.microsoft.com/office/powerpoint/2010/main" val="418635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linds(horizontal)">
                                      <p:cBhvr>
                                        <p:cTn id="7" dur="500"/>
                                        <p:tgtEl>
                                          <p:spTgt spid="3174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1750"/>
                                        </p:tgtEl>
                                        <p:attrNameLst>
                                          <p:attrName>style.visibility</p:attrName>
                                        </p:attrNameLst>
                                      </p:cBhvr>
                                      <p:to>
                                        <p:strVal val="visible"/>
                                      </p:to>
                                    </p:set>
                                    <p:animEffect transition="in" filter="blinds(horizontal)">
                                      <p:cBhvr>
                                        <p:cTn id="11" dur="500"/>
                                        <p:tgtEl>
                                          <p:spTgt spid="31750"/>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1751"/>
                                        </p:tgtEl>
                                        <p:attrNameLst>
                                          <p:attrName>style.visibility</p:attrName>
                                        </p:attrNameLst>
                                      </p:cBhvr>
                                      <p:to>
                                        <p:strVal val="visible"/>
                                      </p:to>
                                    </p:set>
                                    <p:animEffect transition="in" filter="blinds(horizontal)">
                                      <p:cBhvr>
                                        <p:cTn id="15" dur="500"/>
                                        <p:tgtEl>
                                          <p:spTgt spid="31751"/>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1752"/>
                                        </p:tgtEl>
                                        <p:attrNameLst>
                                          <p:attrName>style.visibility</p:attrName>
                                        </p:attrNameLst>
                                      </p:cBhvr>
                                      <p:to>
                                        <p:strVal val="visible"/>
                                      </p:to>
                                    </p:set>
                                    <p:animEffect transition="in" filter="blinds(horizontal)">
                                      <p:cBhvr>
                                        <p:cTn id="19" dur="500"/>
                                        <p:tgtEl>
                                          <p:spTgt spid="31752"/>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1753"/>
                                        </p:tgtEl>
                                        <p:attrNameLst>
                                          <p:attrName>style.visibility</p:attrName>
                                        </p:attrNameLst>
                                      </p:cBhvr>
                                      <p:to>
                                        <p:strVal val="visible"/>
                                      </p:to>
                                    </p:set>
                                    <p:animEffect transition="in" filter="blinds(horizontal)">
                                      <p:cBhvr>
                                        <p:cTn id="23" dur="500"/>
                                        <p:tgtEl>
                                          <p:spTgt spid="31753"/>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1754"/>
                                        </p:tgtEl>
                                        <p:attrNameLst>
                                          <p:attrName>style.visibility</p:attrName>
                                        </p:attrNameLst>
                                      </p:cBhvr>
                                      <p:to>
                                        <p:strVal val="visible"/>
                                      </p:to>
                                    </p:set>
                                    <p:animEffect transition="in" filter="blinds(horizontal)">
                                      <p:cBhvr>
                                        <p:cTn id="27" dur="500"/>
                                        <p:tgtEl>
                                          <p:spTgt spid="31754"/>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1755"/>
                                        </p:tgtEl>
                                        <p:attrNameLst>
                                          <p:attrName>style.visibility</p:attrName>
                                        </p:attrNameLst>
                                      </p:cBhvr>
                                      <p:to>
                                        <p:strVal val="visible"/>
                                      </p:to>
                                    </p:set>
                                    <p:animEffect transition="in" filter="blinds(horizontal)">
                                      <p:cBhvr>
                                        <p:cTn id="31" dur="500"/>
                                        <p:tgtEl>
                                          <p:spTgt spid="31755"/>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1756"/>
                                        </p:tgtEl>
                                        <p:attrNameLst>
                                          <p:attrName>style.visibility</p:attrName>
                                        </p:attrNameLst>
                                      </p:cBhvr>
                                      <p:to>
                                        <p:strVal val="visible"/>
                                      </p:to>
                                    </p:set>
                                    <p:animEffect transition="in" filter="blinds(horizontal)">
                                      <p:cBhvr>
                                        <p:cTn id="35" dur="500"/>
                                        <p:tgtEl>
                                          <p:spTgt spid="31756"/>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31757"/>
                                        </p:tgtEl>
                                        <p:attrNameLst>
                                          <p:attrName>style.visibility</p:attrName>
                                        </p:attrNameLst>
                                      </p:cBhvr>
                                      <p:to>
                                        <p:strVal val="visible"/>
                                      </p:to>
                                    </p:set>
                                    <p:animEffect transition="in" filter="blinds(horizontal)">
                                      <p:cBhvr>
                                        <p:cTn id="39" dur="500"/>
                                        <p:tgtEl>
                                          <p:spTgt spid="31757"/>
                                        </p:tgtEl>
                                      </p:cBhvr>
                                    </p:animEffect>
                                  </p:childTnLst>
                                </p:cTn>
                              </p:par>
                            </p:childTnLst>
                          </p:cTn>
                        </p:par>
                        <p:par>
                          <p:cTn id="40" fill="hold" nodeType="afterGroup">
                            <p:stCondLst>
                              <p:cond delay="4500"/>
                            </p:stCondLst>
                            <p:childTnLst>
                              <p:par>
                                <p:cTn id="41" presetID="12" presetClass="entr" presetSubtype="2" fill="hold" grpId="0" nodeType="afterEffect">
                                  <p:stCondLst>
                                    <p:cond delay="0"/>
                                  </p:stCondLst>
                                  <p:childTnLst>
                                    <p:set>
                                      <p:cBhvr>
                                        <p:cTn id="42" dur="1" fill="hold">
                                          <p:stCondLst>
                                            <p:cond delay="0"/>
                                          </p:stCondLst>
                                        </p:cTn>
                                        <p:tgtEl>
                                          <p:spTgt spid="31763"/>
                                        </p:tgtEl>
                                        <p:attrNameLst>
                                          <p:attrName>style.visibility</p:attrName>
                                        </p:attrNameLst>
                                      </p:cBhvr>
                                      <p:to>
                                        <p:strVal val="visible"/>
                                      </p:to>
                                    </p:set>
                                    <p:animEffect transition="in" filter="slide(fromRight)">
                                      <p:cBhvr>
                                        <p:cTn id="43" dur="500"/>
                                        <p:tgtEl>
                                          <p:spTgt spid="31763"/>
                                        </p:tgtEl>
                                      </p:cBhvr>
                                    </p:animEffect>
                                  </p:childTnLst>
                                </p:cTn>
                              </p:par>
                            </p:childTnLst>
                          </p:cTn>
                        </p:par>
                        <p:par>
                          <p:cTn id="44" fill="hold" nodeType="afterGroup">
                            <p:stCondLst>
                              <p:cond delay="5000"/>
                            </p:stCondLst>
                            <p:childTnLst>
                              <p:par>
                                <p:cTn id="45" presetID="6" presetClass="emph" presetSubtype="0" fill="hold" grpId="1" nodeType="afterEffect">
                                  <p:stCondLst>
                                    <p:cond delay="0"/>
                                  </p:stCondLst>
                                  <p:childTnLst>
                                    <p:animScale>
                                      <p:cBhvr>
                                        <p:cTn id="46" dur="2000" fill="hold"/>
                                        <p:tgtEl>
                                          <p:spTgt spid="31763"/>
                                        </p:tgtEl>
                                      </p:cBhvr>
                                      <p:by x="150000" y="150000"/>
                                    </p:animScale>
                                  </p:childTnLst>
                                </p:cTn>
                              </p:par>
                            </p:childTnLst>
                          </p:cTn>
                        </p:par>
                        <p:par>
                          <p:cTn id="47" fill="hold" nodeType="afterGroup">
                            <p:stCondLst>
                              <p:cond delay="7000"/>
                            </p:stCondLst>
                            <p:childTnLst>
                              <p:par>
                                <p:cTn id="48" presetID="53" presetClass="exit" presetSubtype="0" fill="hold" grpId="2" nodeType="afterEffect">
                                  <p:stCondLst>
                                    <p:cond delay="0"/>
                                  </p:stCondLst>
                                  <p:childTnLst>
                                    <p:anim calcmode="lin" valueType="num">
                                      <p:cBhvr>
                                        <p:cTn id="49" dur="500"/>
                                        <p:tgtEl>
                                          <p:spTgt spid="31763"/>
                                        </p:tgtEl>
                                        <p:attrNameLst>
                                          <p:attrName>ppt_w</p:attrName>
                                        </p:attrNameLst>
                                      </p:cBhvr>
                                      <p:tavLst>
                                        <p:tav tm="0">
                                          <p:val>
                                            <p:strVal val="ppt_w"/>
                                          </p:val>
                                        </p:tav>
                                        <p:tav tm="100000">
                                          <p:val>
                                            <p:fltVal val="0"/>
                                          </p:val>
                                        </p:tav>
                                      </p:tavLst>
                                    </p:anim>
                                    <p:anim calcmode="lin" valueType="num">
                                      <p:cBhvr>
                                        <p:cTn id="50" dur="500"/>
                                        <p:tgtEl>
                                          <p:spTgt spid="31763"/>
                                        </p:tgtEl>
                                        <p:attrNameLst>
                                          <p:attrName>ppt_h</p:attrName>
                                        </p:attrNameLst>
                                      </p:cBhvr>
                                      <p:tavLst>
                                        <p:tav tm="0">
                                          <p:val>
                                            <p:strVal val="ppt_h"/>
                                          </p:val>
                                        </p:tav>
                                        <p:tav tm="100000">
                                          <p:val>
                                            <p:fltVal val="0"/>
                                          </p:val>
                                        </p:tav>
                                      </p:tavLst>
                                    </p:anim>
                                    <p:animEffect transition="out" filter="fade">
                                      <p:cBhvr>
                                        <p:cTn id="51" dur="500"/>
                                        <p:tgtEl>
                                          <p:spTgt spid="31763"/>
                                        </p:tgtEl>
                                      </p:cBhvr>
                                    </p:animEffect>
                                    <p:set>
                                      <p:cBhvr>
                                        <p:cTn id="52" dur="1" fill="hold">
                                          <p:stCondLst>
                                            <p:cond delay="499"/>
                                          </p:stCondLst>
                                        </p:cTn>
                                        <p:tgtEl>
                                          <p:spTgt spid="31763"/>
                                        </p:tgtEl>
                                        <p:attrNameLst>
                                          <p:attrName>style.visibility</p:attrName>
                                        </p:attrNameLst>
                                      </p:cBhvr>
                                      <p:to>
                                        <p:strVal val="hidden"/>
                                      </p:to>
                                    </p:set>
                                  </p:childTnLst>
                                </p:cTn>
                              </p:par>
                            </p:childTnLst>
                          </p:cTn>
                        </p:par>
                        <p:par>
                          <p:cTn id="53" fill="hold" nodeType="afterGroup">
                            <p:stCondLst>
                              <p:cond delay="7500"/>
                            </p:stCondLst>
                            <p:childTnLst>
                              <p:par>
                                <p:cTn id="54" presetID="12" presetClass="entr" presetSubtype="2" fill="hold" grpId="1" nodeType="afterEffect">
                                  <p:stCondLst>
                                    <p:cond delay="0"/>
                                  </p:stCondLst>
                                  <p:childTnLst>
                                    <p:set>
                                      <p:cBhvr>
                                        <p:cTn id="55" dur="1" fill="hold">
                                          <p:stCondLst>
                                            <p:cond delay="0"/>
                                          </p:stCondLst>
                                        </p:cTn>
                                        <p:tgtEl>
                                          <p:spTgt spid="31764"/>
                                        </p:tgtEl>
                                        <p:attrNameLst>
                                          <p:attrName>style.visibility</p:attrName>
                                        </p:attrNameLst>
                                      </p:cBhvr>
                                      <p:to>
                                        <p:strVal val="visible"/>
                                      </p:to>
                                    </p:set>
                                    <p:animEffect transition="in" filter="slide(fromRight)">
                                      <p:cBhvr>
                                        <p:cTn id="56" dur="500"/>
                                        <p:tgtEl>
                                          <p:spTgt spid="31764"/>
                                        </p:tgtEl>
                                      </p:cBhvr>
                                    </p:animEffect>
                                  </p:childTnLst>
                                </p:cTn>
                              </p:par>
                            </p:childTnLst>
                          </p:cTn>
                        </p:par>
                        <p:par>
                          <p:cTn id="57" fill="hold" nodeType="afterGroup">
                            <p:stCondLst>
                              <p:cond delay="8000"/>
                            </p:stCondLst>
                            <p:childTnLst>
                              <p:par>
                                <p:cTn id="58" presetID="6" presetClass="emph" presetSubtype="0" fill="hold" grpId="2" nodeType="afterEffect">
                                  <p:stCondLst>
                                    <p:cond delay="0"/>
                                  </p:stCondLst>
                                  <p:childTnLst>
                                    <p:animScale>
                                      <p:cBhvr>
                                        <p:cTn id="59" dur="2000" fill="hold"/>
                                        <p:tgtEl>
                                          <p:spTgt spid="31764"/>
                                        </p:tgtEl>
                                      </p:cBhvr>
                                      <p:by x="150000" y="150000"/>
                                    </p:animScale>
                                  </p:childTnLst>
                                </p:cTn>
                              </p:par>
                            </p:childTnLst>
                          </p:cTn>
                        </p:par>
                        <p:par>
                          <p:cTn id="60" fill="hold" nodeType="afterGroup">
                            <p:stCondLst>
                              <p:cond delay="10000"/>
                            </p:stCondLst>
                            <p:childTnLst>
                              <p:par>
                                <p:cTn id="61" presetID="53" presetClass="exit" presetSubtype="0" fill="hold" grpId="0" nodeType="afterEffect">
                                  <p:stCondLst>
                                    <p:cond delay="0"/>
                                  </p:stCondLst>
                                  <p:childTnLst>
                                    <p:anim calcmode="lin" valueType="num">
                                      <p:cBhvr>
                                        <p:cTn id="62" dur="500"/>
                                        <p:tgtEl>
                                          <p:spTgt spid="31764"/>
                                        </p:tgtEl>
                                        <p:attrNameLst>
                                          <p:attrName>ppt_w</p:attrName>
                                        </p:attrNameLst>
                                      </p:cBhvr>
                                      <p:tavLst>
                                        <p:tav tm="0">
                                          <p:val>
                                            <p:strVal val="ppt_w"/>
                                          </p:val>
                                        </p:tav>
                                        <p:tav tm="100000">
                                          <p:val>
                                            <p:fltVal val="0"/>
                                          </p:val>
                                        </p:tav>
                                      </p:tavLst>
                                    </p:anim>
                                    <p:anim calcmode="lin" valueType="num">
                                      <p:cBhvr>
                                        <p:cTn id="63" dur="500"/>
                                        <p:tgtEl>
                                          <p:spTgt spid="31764"/>
                                        </p:tgtEl>
                                        <p:attrNameLst>
                                          <p:attrName>ppt_h</p:attrName>
                                        </p:attrNameLst>
                                      </p:cBhvr>
                                      <p:tavLst>
                                        <p:tav tm="0">
                                          <p:val>
                                            <p:strVal val="ppt_h"/>
                                          </p:val>
                                        </p:tav>
                                        <p:tav tm="100000">
                                          <p:val>
                                            <p:fltVal val="0"/>
                                          </p:val>
                                        </p:tav>
                                      </p:tavLst>
                                    </p:anim>
                                    <p:animEffect transition="out" filter="fade">
                                      <p:cBhvr>
                                        <p:cTn id="64" dur="500"/>
                                        <p:tgtEl>
                                          <p:spTgt spid="31764"/>
                                        </p:tgtEl>
                                      </p:cBhvr>
                                    </p:animEffect>
                                    <p:set>
                                      <p:cBhvr>
                                        <p:cTn id="65" dur="1" fill="hold">
                                          <p:stCondLst>
                                            <p:cond delay="499"/>
                                          </p:stCondLst>
                                        </p:cTn>
                                        <p:tgtEl>
                                          <p:spTgt spid="31764"/>
                                        </p:tgtEl>
                                        <p:attrNameLst>
                                          <p:attrName>style.visibility</p:attrName>
                                        </p:attrNameLst>
                                      </p:cBhvr>
                                      <p:to>
                                        <p:strVal val="hidden"/>
                                      </p:to>
                                    </p:set>
                                  </p:childTnLst>
                                </p:cTn>
                              </p:par>
                            </p:childTnLst>
                          </p:cTn>
                        </p:par>
                        <p:par>
                          <p:cTn id="66" fill="hold" nodeType="afterGroup">
                            <p:stCondLst>
                              <p:cond delay="10500"/>
                            </p:stCondLst>
                            <p:childTnLst>
                              <p:par>
                                <p:cTn id="67" presetID="12" presetClass="entr" presetSubtype="2" fill="hold" grpId="0" nodeType="afterEffect">
                                  <p:stCondLst>
                                    <p:cond delay="0"/>
                                  </p:stCondLst>
                                  <p:childTnLst>
                                    <p:set>
                                      <p:cBhvr>
                                        <p:cTn id="68" dur="1" fill="hold">
                                          <p:stCondLst>
                                            <p:cond delay="0"/>
                                          </p:stCondLst>
                                        </p:cTn>
                                        <p:tgtEl>
                                          <p:spTgt spid="31765"/>
                                        </p:tgtEl>
                                        <p:attrNameLst>
                                          <p:attrName>style.visibility</p:attrName>
                                        </p:attrNameLst>
                                      </p:cBhvr>
                                      <p:to>
                                        <p:strVal val="visible"/>
                                      </p:to>
                                    </p:set>
                                    <p:animEffect transition="in" filter="slide(fromRight)">
                                      <p:cBhvr>
                                        <p:cTn id="69" dur="500"/>
                                        <p:tgtEl>
                                          <p:spTgt spid="31765"/>
                                        </p:tgtEl>
                                      </p:cBhvr>
                                    </p:animEffect>
                                  </p:childTnLst>
                                </p:cTn>
                              </p:par>
                            </p:childTnLst>
                          </p:cTn>
                        </p:par>
                        <p:par>
                          <p:cTn id="70" fill="hold" nodeType="afterGroup">
                            <p:stCondLst>
                              <p:cond delay="11000"/>
                            </p:stCondLst>
                            <p:childTnLst>
                              <p:par>
                                <p:cTn id="71" presetID="6" presetClass="emph" presetSubtype="0" fill="hold" grpId="1" nodeType="afterEffect">
                                  <p:stCondLst>
                                    <p:cond delay="0"/>
                                  </p:stCondLst>
                                  <p:childTnLst>
                                    <p:animScale>
                                      <p:cBhvr>
                                        <p:cTn id="72" dur="2000" fill="hold"/>
                                        <p:tgtEl>
                                          <p:spTgt spid="31765"/>
                                        </p:tgtEl>
                                      </p:cBhvr>
                                      <p:by x="150000" y="150000"/>
                                    </p:animScale>
                                  </p:childTnLst>
                                </p:cTn>
                              </p:par>
                            </p:childTnLst>
                          </p:cTn>
                        </p:par>
                        <p:par>
                          <p:cTn id="73" fill="hold" nodeType="afterGroup">
                            <p:stCondLst>
                              <p:cond delay="13000"/>
                            </p:stCondLst>
                            <p:childTnLst>
                              <p:par>
                                <p:cTn id="74" presetID="53" presetClass="exit" presetSubtype="0" fill="hold" grpId="2" nodeType="afterEffect">
                                  <p:stCondLst>
                                    <p:cond delay="0"/>
                                  </p:stCondLst>
                                  <p:childTnLst>
                                    <p:anim calcmode="lin" valueType="num">
                                      <p:cBhvr>
                                        <p:cTn id="75" dur="500"/>
                                        <p:tgtEl>
                                          <p:spTgt spid="31765"/>
                                        </p:tgtEl>
                                        <p:attrNameLst>
                                          <p:attrName>ppt_w</p:attrName>
                                        </p:attrNameLst>
                                      </p:cBhvr>
                                      <p:tavLst>
                                        <p:tav tm="0">
                                          <p:val>
                                            <p:strVal val="ppt_w"/>
                                          </p:val>
                                        </p:tav>
                                        <p:tav tm="100000">
                                          <p:val>
                                            <p:fltVal val="0"/>
                                          </p:val>
                                        </p:tav>
                                      </p:tavLst>
                                    </p:anim>
                                    <p:anim calcmode="lin" valueType="num">
                                      <p:cBhvr>
                                        <p:cTn id="76" dur="500"/>
                                        <p:tgtEl>
                                          <p:spTgt spid="31765"/>
                                        </p:tgtEl>
                                        <p:attrNameLst>
                                          <p:attrName>ppt_h</p:attrName>
                                        </p:attrNameLst>
                                      </p:cBhvr>
                                      <p:tavLst>
                                        <p:tav tm="0">
                                          <p:val>
                                            <p:strVal val="ppt_h"/>
                                          </p:val>
                                        </p:tav>
                                        <p:tav tm="100000">
                                          <p:val>
                                            <p:fltVal val="0"/>
                                          </p:val>
                                        </p:tav>
                                      </p:tavLst>
                                    </p:anim>
                                    <p:animEffect transition="out" filter="fade">
                                      <p:cBhvr>
                                        <p:cTn id="77" dur="500"/>
                                        <p:tgtEl>
                                          <p:spTgt spid="31765"/>
                                        </p:tgtEl>
                                      </p:cBhvr>
                                    </p:animEffect>
                                    <p:set>
                                      <p:cBhvr>
                                        <p:cTn id="78" dur="1" fill="hold">
                                          <p:stCondLst>
                                            <p:cond delay="499"/>
                                          </p:stCondLst>
                                        </p:cTn>
                                        <p:tgtEl>
                                          <p:spTgt spid="31765"/>
                                        </p:tgtEl>
                                        <p:attrNameLst>
                                          <p:attrName>style.visibility</p:attrName>
                                        </p:attrNameLst>
                                      </p:cBhvr>
                                      <p:to>
                                        <p:strVal val="hidden"/>
                                      </p:to>
                                    </p:set>
                                  </p:childTnLst>
                                </p:cTn>
                              </p:par>
                            </p:childTnLst>
                          </p:cTn>
                        </p:par>
                        <p:par>
                          <p:cTn id="79" fill="hold" nodeType="afterGroup">
                            <p:stCondLst>
                              <p:cond delay="13500"/>
                            </p:stCondLst>
                            <p:childTnLst>
                              <p:par>
                                <p:cTn id="80" presetID="12" presetClass="entr" presetSubtype="2" fill="hold" grpId="0" nodeType="afterEffect">
                                  <p:stCondLst>
                                    <p:cond delay="0"/>
                                  </p:stCondLst>
                                  <p:childTnLst>
                                    <p:set>
                                      <p:cBhvr>
                                        <p:cTn id="81" dur="1" fill="hold">
                                          <p:stCondLst>
                                            <p:cond delay="0"/>
                                          </p:stCondLst>
                                        </p:cTn>
                                        <p:tgtEl>
                                          <p:spTgt spid="31766"/>
                                        </p:tgtEl>
                                        <p:attrNameLst>
                                          <p:attrName>style.visibility</p:attrName>
                                        </p:attrNameLst>
                                      </p:cBhvr>
                                      <p:to>
                                        <p:strVal val="visible"/>
                                      </p:to>
                                    </p:set>
                                    <p:animEffect transition="in" filter="slide(fromRight)">
                                      <p:cBhvr>
                                        <p:cTn id="82" dur="500"/>
                                        <p:tgtEl>
                                          <p:spTgt spid="31766"/>
                                        </p:tgtEl>
                                      </p:cBhvr>
                                    </p:animEffect>
                                  </p:childTnLst>
                                </p:cTn>
                              </p:par>
                            </p:childTnLst>
                          </p:cTn>
                        </p:par>
                        <p:par>
                          <p:cTn id="83" fill="hold" nodeType="afterGroup">
                            <p:stCondLst>
                              <p:cond delay="14000"/>
                            </p:stCondLst>
                            <p:childTnLst>
                              <p:par>
                                <p:cTn id="84" presetID="6" presetClass="emph" presetSubtype="0" fill="hold" grpId="1" nodeType="afterEffect">
                                  <p:stCondLst>
                                    <p:cond delay="0"/>
                                  </p:stCondLst>
                                  <p:childTnLst>
                                    <p:animScale>
                                      <p:cBhvr>
                                        <p:cTn id="85" dur="2000" fill="hold"/>
                                        <p:tgtEl>
                                          <p:spTgt spid="31766"/>
                                        </p:tgtEl>
                                      </p:cBhvr>
                                      <p:by x="150000" y="150000"/>
                                    </p:animScale>
                                  </p:childTnLst>
                                </p:cTn>
                              </p:par>
                            </p:childTnLst>
                          </p:cTn>
                        </p:par>
                        <p:par>
                          <p:cTn id="86" fill="hold" nodeType="afterGroup">
                            <p:stCondLst>
                              <p:cond delay="16000"/>
                            </p:stCondLst>
                            <p:childTnLst>
                              <p:par>
                                <p:cTn id="87" presetID="53" presetClass="exit" presetSubtype="0" fill="hold" grpId="2" nodeType="afterEffect">
                                  <p:stCondLst>
                                    <p:cond delay="0"/>
                                  </p:stCondLst>
                                  <p:childTnLst>
                                    <p:anim calcmode="lin" valueType="num">
                                      <p:cBhvr>
                                        <p:cTn id="88" dur="500"/>
                                        <p:tgtEl>
                                          <p:spTgt spid="31766"/>
                                        </p:tgtEl>
                                        <p:attrNameLst>
                                          <p:attrName>ppt_w</p:attrName>
                                        </p:attrNameLst>
                                      </p:cBhvr>
                                      <p:tavLst>
                                        <p:tav tm="0">
                                          <p:val>
                                            <p:strVal val="ppt_w"/>
                                          </p:val>
                                        </p:tav>
                                        <p:tav tm="100000">
                                          <p:val>
                                            <p:fltVal val="0"/>
                                          </p:val>
                                        </p:tav>
                                      </p:tavLst>
                                    </p:anim>
                                    <p:anim calcmode="lin" valueType="num">
                                      <p:cBhvr>
                                        <p:cTn id="89" dur="500"/>
                                        <p:tgtEl>
                                          <p:spTgt spid="31766"/>
                                        </p:tgtEl>
                                        <p:attrNameLst>
                                          <p:attrName>ppt_h</p:attrName>
                                        </p:attrNameLst>
                                      </p:cBhvr>
                                      <p:tavLst>
                                        <p:tav tm="0">
                                          <p:val>
                                            <p:strVal val="ppt_h"/>
                                          </p:val>
                                        </p:tav>
                                        <p:tav tm="100000">
                                          <p:val>
                                            <p:fltVal val="0"/>
                                          </p:val>
                                        </p:tav>
                                      </p:tavLst>
                                    </p:anim>
                                    <p:animEffect transition="out" filter="fade">
                                      <p:cBhvr>
                                        <p:cTn id="90" dur="500"/>
                                        <p:tgtEl>
                                          <p:spTgt spid="31766"/>
                                        </p:tgtEl>
                                      </p:cBhvr>
                                    </p:animEffect>
                                    <p:set>
                                      <p:cBhvr>
                                        <p:cTn id="91" dur="1" fill="hold">
                                          <p:stCondLst>
                                            <p:cond delay="499"/>
                                          </p:stCondLst>
                                        </p:cTn>
                                        <p:tgtEl>
                                          <p:spTgt spid="317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autoUpdateAnimBg="0"/>
      <p:bldP spid="31750" grpId="0" animBg="1" autoUpdateAnimBg="0"/>
      <p:bldP spid="31751" grpId="0" animBg="1" autoUpdateAnimBg="0"/>
      <p:bldP spid="31752" grpId="0" animBg="1" autoUpdateAnimBg="0"/>
      <p:bldP spid="31753" grpId="0" animBg="1" autoUpdateAnimBg="0"/>
      <p:bldP spid="31754" grpId="0" animBg="1" autoUpdateAnimBg="0"/>
      <p:bldP spid="31755" grpId="0" animBg="1" autoUpdateAnimBg="0"/>
      <p:bldP spid="31756" grpId="0" animBg="1" autoUpdateAnimBg="0"/>
      <p:bldP spid="31757" grpId="0" animBg="1" autoUpdateAnimBg="0"/>
      <p:bldP spid="31763" grpId="0"/>
      <p:bldP spid="31763" grpId="1"/>
      <p:bldP spid="31763" grpId="2"/>
      <p:bldP spid="31764" grpId="0"/>
      <p:bldP spid="31764" grpId="1"/>
      <p:bldP spid="31764" grpId="2"/>
      <p:bldP spid="31765" grpId="0"/>
      <p:bldP spid="31765" grpId="1"/>
      <p:bldP spid="31765" grpId="2"/>
      <p:bldP spid="31766" grpId="0"/>
      <p:bldP spid="31766" grpId="1"/>
      <p:bldP spid="31766"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1157954"/>
            <a:ext cx="3200400" cy="1375756"/>
            <a:chOff x="381000" y="1157954"/>
            <a:chExt cx="3200400" cy="1375756"/>
          </a:xfrm>
        </p:grpSpPr>
        <p:sp>
          <p:nvSpPr>
            <p:cNvPr id="7170" name="Text Box 2"/>
            <p:cNvSpPr txBox="1">
              <a:spLocks noChangeArrowheads="1"/>
            </p:cNvSpPr>
            <p:nvPr/>
          </p:nvSpPr>
          <p:spPr bwMode="auto">
            <a:xfrm>
              <a:off x="381000" y="1157954"/>
              <a:ext cx="3200400"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pPr algn="ctr" eaLnBrk="1" hangingPunct="1"/>
              <a:r>
                <a:rPr lang="en-US" sz="6000" dirty="0">
                  <a:solidFill>
                    <a:schemeClr val="bg1"/>
                  </a:solidFill>
                  <a:effectLst/>
                  <a:latin typeface="Verdana" pitchFamily="34" charset="0"/>
                </a:rPr>
                <a:t>DLF</a:t>
              </a:r>
            </a:p>
          </p:txBody>
        </p:sp>
        <p:sp>
          <p:nvSpPr>
            <p:cNvPr id="7173" name="Text Box 5"/>
            <p:cNvSpPr txBox="1">
              <a:spLocks noChangeArrowheads="1"/>
            </p:cNvSpPr>
            <p:nvPr/>
          </p:nvSpPr>
          <p:spPr bwMode="auto">
            <a:xfrm>
              <a:off x="381000" y="2133600"/>
              <a:ext cx="320040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a:solidFill>
                    <a:srgbClr val="306F74"/>
                  </a:solidFill>
                  <a:effectLst/>
                  <a:latin typeface="Verdana" pitchFamily="34" charset="0"/>
                </a:rPr>
                <a:t>DIRECT LANDFILL</a:t>
              </a:r>
            </a:p>
          </p:txBody>
        </p:sp>
      </p:grpSp>
      <p:grpSp>
        <p:nvGrpSpPr>
          <p:cNvPr id="3" name="Group 2"/>
          <p:cNvGrpSpPr/>
          <p:nvPr/>
        </p:nvGrpSpPr>
        <p:grpSpPr>
          <a:xfrm>
            <a:off x="3962400" y="2286000"/>
            <a:ext cx="4786313" cy="1415773"/>
            <a:chOff x="3962400" y="2286000"/>
            <a:chExt cx="4786313" cy="1415773"/>
          </a:xfrm>
        </p:grpSpPr>
        <p:sp>
          <p:nvSpPr>
            <p:cNvPr id="7171" name="Text Box 3"/>
            <p:cNvSpPr txBox="1">
              <a:spLocks noChangeArrowheads="1"/>
            </p:cNvSpPr>
            <p:nvPr/>
          </p:nvSpPr>
          <p:spPr bwMode="auto">
            <a:xfrm>
              <a:off x="3962400" y="2286000"/>
              <a:ext cx="4786313"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6000" b="1">
                  <a:solidFill>
                    <a:schemeClr val="bg1"/>
                  </a:solidFill>
                  <a:effectLst/>
                  <a:latin typeface="Verdana" pitchFamily="34"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r>
                <a:rPr lang="en-US"/>
                <a:t>LAT</a:t>
              </a:r>
            </a:p>
          </p:txBody>
        </p:sp>
        <p:sp>
          <p:nvSpPr>
            <p:cNvPr id="7174" name="Text Box 6"/>
            <p:cNvSpPr txBox="1">
              <a:spLocks noChangeArrowheads="1"/>
            </p:cNvSpPr>
            <p:nvPr/>
          </p:nvSpPr>
          <p:spPr bwMode="auto">
            <a:xfrm>
              <a:off x="3992563" y="3301663"/>
              <a:ext cx="475615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dirty="0">
                  <a:solidFill>
                    <a:srgbClr val="306F74"/>
                  </a:solidFill>
                  <a:effectLst/>
                  <a:latin typeface="Verdana" pitchFamily="34" charset="0"/>
                </a:rPr>
                <a:t>LANDFILL AFTER TREATMENT</a:t>
              </a:r>
            </a:p>
          </p:txBody>
        </p:sp>
      </p:grpSp>
      <p:grpSp>
        <p:nvGrpSpPr>
          <p:cNvPr id="4" name="Group 3"/>
          <p:cNvGrpSpPr/>
          <p:nvPr/>
        </p:nvGrpSpPr>
        <p:grpSpPr>
          <a:xfrm>
            <a:off x="457200" y="3657600"/>
            <a:ext cx="3200400" cy="1415773"/>
            <a:chOff x="457200" y="3657600"/>
            <a:chExt cx="3200400" cy="1415773"/>
          </a:xfrm>
        </p:grpSpPr>
        <p:sp>
          <p:nvSpPr>
            <p:cNvPr id="7172" name="Text Box 4"/>
            <p:cNvSpPr txBox="1">
              <a:spLocks noChangeArrowheads="1"/>
            </p:cNvSpPr>
            <p:nvPr/>
          </p:nvSpPr>
          <p:spPr bwMode="auto">
            <a:xfrm>
              <a:off x="471488" y="3657600"/>
              <a:ext cx="3186112"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6000" b="1">
                  <a:solidFill>
                    <a:schemeClr val="bg1"/>
                  </a:solidFill>
                  <a:effectLst/>
                  <a:latin typeface="Verdana" pitchFamily="34"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r>
                <a:rPr lang="en-US" dirty="0"/>
                <a:t>INC</a:t>
              </a:r>
            </a:p>
          </p:txBody>
        </p:sp>
        <p:sp>
          <p:nvSpPr>
            <p:cNvPr id="7175" name="Text Box 7"/>
            <p:cNvSpPr txBox="1">
              <a:spLocks noChangeArrowheads="1"/>
            </p:cNvSpPr>
            <p:nvPr/>
          </p:nvSpPr>
          <p:spPr bwMode="auto">
            <a:xfrm>
              <a:off x="457200" y="4673263"/>
              <a:ext cx="320040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dirty="0">
                  <a:solidFill>
                    <a:srgbClr val="306F74"/>
                  </a:solidFill>
                  <a:effectLst/>
                  <a:latin typeface="Verdana" pitchFamily="34" charset="0"/>
                </a:rPr>
                <a:t>INCINERATION</a:t>
              </a:r>
            </a:p>
          </p:txBody>
        </p:sp>
      </p:grpSp>
      <p:sp>
        <p:nvSpPr>
          <p:cNvPr id="7176" name="Text Box 8"/>
          <p:cNvSpPr txBox="1">
            <a:spLocks noChangeArrowheads="1"/>
          </p:cNvSpPr>
          <p:nvPr/>
        </p:nvSpPr>
        <p:spPr bwMode="auto">
          <a:xfrm>
            <a:off x="2407018" y="46038"/>
            <a:ext cx="4244239" cy="646331"/>
          </a:xfrm>
          <a:prstGeom prst="rect">
            <a:avLst/>
          </a:prstGeom>
          <a:extLst/>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DISPOSAL METHODS </a:t>
            </a:r>
          </a:p>
        </p:txBody>
      </p:sp>
    </p:spTree>
    <p:extLst>
      <p:ext uri="{BB962C8B-B14F-4D97-AF65-F5344CB8AC3E}">
        <p14:creationId xmlns:p14="http://schemas.microsoft.com/office/powerpoint/2010/main" val="89824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07" name="Group 35"/>
          <p:cNvGraphicFramePr>
            <a:graphicFrameLocks noGrp="1"/>
          </p:cNvGraphicFramePr>
          <p:nvPr>
            <p:extLst>
              <p:ext uri="{D42A27DB-BD31-4B8C-83A1-F6EECF244321}">
                <p14:modId xmlns:p14="http://schemas.microsoft.com/office/powerpoint/2010/main" val="358544214"/>
              </p:ext>
            </p:extLst>
          </p:nvPr>
        </p:nvGraphicFramePr>
        <p:xfrm>
          <a:off x="3581400" y="1073630"/>
          <a:ext cx="5410200" cy="3399171"/>
        </p:xfrm>
        <a:graphic>
          <a:graphicData uri="http://schemas.openxmlformats.org/drawingml/2006/table">
            <a:tbl>
              <a:tblPr/>
              <a:tblGrid>
                <a:gridCol w="23622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Calorific Value</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Less than 2500 cal/gm</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Flash Point</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&gt; 60 deg C</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124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pH</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Between 4 to 11</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Organic Content</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Less than 20 %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PFLT Test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Pass</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Reactive Cyanide</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2C4354"/>
                          </a:solidFill>
                          <a:effectLst/>
                          <a:latin typeface="Verdana" pitchFamily="34" charset="0"/>
                        </a:rPr>
                        <a:t>Below Detectable Limit</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2000" b="0" i="0" u="none" strike="noStrike" cap="none" normalizeH="0" baseline="0" smtClean="0">
                        <a:ln>
                          <a:noFill/>
                        </a:ln>
                        <a:solidFill>
                          <a:srgbClr val="2C4354"/>
                        </a:solidFill>
                        <a:effectLst/>
                        <a:latin typeface="Verdana"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2000" b="0" i="0" u="none" strike="noStrike" cap="none" normalizeH="0" baseline="0" dirty="0" smtClean="0">
                        <a:ln>
                          <a:noFill/>
                        </a:ln>
                        <a:solidFill>
                          <a:srgbClr val="2C4354"/>
                        </a:solidFill>
                        <a:effectLst/>
                        <a:latin typeface="Verdana" pitchFamily="34" charset="0"/>
                      </a:endParaRP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grpSp>
        <p:nvGrpSpPr>
          <p:cNvPr id="8222" name="Group 30"/>
          <p:cNvGrpSpPr>
            <a:grpSpLocks/>
          </p:cNvGrpSpPr>
          <p:nvPr/>
        </p:nvGrpSpPr>
        <p:grpSpPr bwMode="auto">
          <a:xfrm>
            <a:off x="323993" y="969341"/>
            <a:ext cx="2765820" cy="3746500"/>
            <a:chOff x="192" y="192"/>
            <a:chExt cx="1931" cy="2592"/>
          </a:xfrm>
        </p:grpSpPr>
        <p:pic>
          <p:nvPicPr>
            <p:cNvPr id="8225" name="Picture 31" descr="D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92"/>
              <a:ext cx="1931"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4" name="Rectangle 32"/>
            <p:cNvSpPr>
              <a:spLocks noChangeArrowheads="1"/>
            </p:cNvSpPr>
            <p:nvPr/>
          </p:nvSpPr>
          <p:spPr bwMode="auto">
            <a:xfrm>
              <a:off x="624" y="1248"/>
              <a:ext cx="384" cy="432"/>
            </a:xfrm>
            <a:prstGeom prst="rect">
              <a:avLst/>
            </a:prstGeom>
            <a:solidFill>
              <a:schemeClr val="tx1"/>
            </a:solidFill>
            <a:ln w="9525">
              <a:solidFill>
                <a:schemeClr val="tx1"/>
              </a:solidFill>
              <a:miter lim="800000"/>
              <a:headEnd/>
              <a:tailEnd/>
            </a:ln>
            <a:effectLst/>
          </p:spPr>
          <p:txBody>
            <a:bodyPr wrap="none" anchor="ctr"/>
            <a:lstStyle/>
            <a:p>
              <a:pPr algn="ctr">
                <a:defRPr/>
              </a:pPr>
              <a:endParaRPr lang="en-IN">
                <a:cs typeface="+mn-cs"/>
              </a:endParaRPr>
            </a:p>
          </p:txBody>
        </p:sp>
      </p:grpSp>
      <p:sp>
        <p:nvSpPr>
          <p:cNvPr id="8223" name="Text Box 33"/>
          <p:cNvSpPr txBox="1">
            <a:spLocks noChangeArrowheads="1"/>
          </p:cNvSpPr>
          <p:nvPr/>
        </p:nvSpPr>
        <p:spPr bwMode="auto">
          <a:xfrm>
            <a:off x="5804423" y="4614268"/>
            <a:ext cx="295857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1pPr>
            <a:lvl2pPr marL="742950" indent="-285750" eaLnBrk="0" hangingPunct="0">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2pPr>
            <a:lvl3pPr marL="1143000" indent="-228600" eaLnBrk="0" hangingPunct="0">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3pPr>
            <a:lvl4pPr marL="1600200" indent="-228600" eaLnBrk="0" hangingPunct="0">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4pPr>
            <a:lvl5pPr marL="2057400" indent="-228600" eaLnBrk="0" hangingPunct="0">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FFFF69"/>
                </a:solidFill>
                <a:effectDag name="">
                  <a:cont type="tree" name="">
                    <a:effect ref="fillLine"/>
                    <a:outerShdw dist="38100" dir="13500000" algn="br">
                      <a:srgbClr val="FFFF9B"/>
                    </a:outerShdw>
                  </a:cont>
                  <a:cont type="tree" name="">
                    <a:effect ref="fillLine"/>
                    <a:outerShdw dist="38100" dir="2700000" algn="tl">
                      <a:srgbClr val="99983F"/>
                    </a:outerShdw>
                  </a:cont>
                  <a:effect ref="fillLine"/>
                </a:effectDag>
                <a:latin typeface="Castellar" pitchFamily="18" charset="0"/>
                <a:cs typeface="Arial" charset="0"/>
              </a:defRPr>
            </a:lvl9pPr>
          </a:lstStyle>
          <a:p>
            <a:pPr algn="r" eaLnBrk="1" hangingPunct="1"/>
            <a:r>
              <a:rPr lang="en-US" sz="2000" dirty="0" smtClean="0">
                <a:solidFill>
                  <a:srgbClr val="2C4354"/>
                </a:solidFill>
                <a:effectLst/>
                <a:latin typeface="Verdana" pitchFamily="34" charset="0"/>
              </a:rPr>
              <a:t>Silt </a:t>
            </a:r>
            <a:r>
              <a:rPr lang="en-US" sz="2000" dirty="0">
                <a:solidFill>
                  <a:srgbClr val="2C4354"/>
                </a:solidFill>
                <a:effectLst/>
                <a:latin typeface="Verdana" pitchFamily="34" charset="0"/>
              </a:rPr>
              <a:t>Sludge</a:t>
            </a:r>
          </a:p>
          <a:p>
            <a:pPr algn="r" eaLnBrk="1" hangingPunct="1"/>
            <a:r>
              <a:rPr lang="en-US" sz="2000" dirty="0">
                <a:solidFill>
                  <a:srgbClr val="2C4354"/>
                </a:solidFill>
                <a:effectLst/>
                <a:latin typeface="Verdana" pitchFamily="34" charset="0"/>
              </a:rPr>
              <a:t>ETP Sludge</a:t>
            </a:r>
          </a:p>
          <a:p>
            <a:pPr algn="r" eaLnBrk="1" hangingPunct="1"/>
            <a:r>
              <a:rPr lang="en-US" sz="2000" dirty="0">
                <a:solidFill>
                  <a:srgbClr val="2C4354"/>
                </a:solidFill>
                <a:effectLst/>
                <a:latin typeface="Verdana" pitchFamily="34" charset="0"/>
              </a:rPr>
              <a:t>Lime Sludge</a:t>
            </a:r>
          </a:p>
          <a:p>
            <a:pPr algn="r" eaLnBrk="1" hangingPunct="1"/>
            <a:r>
              <a:rPr lang="en-US" sz="2000" dirty="0">
                <a:solidFill>
                  <a:srgbClr val="2C4354"/>
                </a:solidFill>
                <a:effectLst/>
                <a:latin typeface="Verdana" pitchFamily="34" charset="0"/>
              </a:rPr>
              <a:t> Inert Material</a:t>
            </a:r>
          </a:p>
          <a:p>
            <a:pPr algn="r" eaLnBrk="1" hangingPunct="1"/>
            <a:r>
              <a:rPr lang="en-US" sz="2000" dirty="0">
                <a:solidFill>
                  <a:srgbClr val="2C4354"/>
                </a:solidFill>
                <a:effectLst/>
                <a:latin typeface="Verdana" pitchFamily="34" charset="0"/>
              </a:rPr>
              <a:t>Insulation Material</a:t>
            </a:r>
          </a:p>
        </p:txBody>
      </p:sp>
      <p:sp>
        <p:nvSpPr>
          <p:cNvPr id="8224" name="Text Box 34"/>
          <p:cNvSpPr txBox="1">
            <a:spLocks noChangeArrowheads="1"/>
          </p:cNvSpPr>
          <p:nvPr/>
        </p:nvSpPr>
        <p:spPr bwMode="auto">
          <a:xfrm>
            <a:off x="2036960" y="142241"/>
            <a:ext cx="5920980" cy="646331"/>
          </a:xfrm>
          <a:prstGeom prst="rect">
            <a:avLst/>
          </a:prstGeom>
          <a:extLst/>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CPCB Landfill Disposal Criteria</a:t>
            </a:r>
          </a:p>
        </p:txBody>
      </p:sp>
      <p:grpSp>
        <p:nvGrpSpPr>
          <p:cNvPr id="10" name="Group 9"/>
          <p:cNvGrpSpPr/>
          <p:nvPr/>
        </p:nvGrpSpPr>
        <p:grpSpPr>
          <a:xfrm>
            <a:off x="381000" y="5075934"/>
            <a:ext cx="3200400" cy="1375756"/>
            <a:chOff x="381000" y="1157954"/>
            <a:chExt cx="3200400" cy="1375756"/>
          </a:xfrm>
        </p:grpSpPr>
        <p:sp>
          <p:nvSpPr>
            <p:cNvPr id="11" name="Text Box 2"/>
            <p:cNvSpPr txBox="1">
              <a:spLocks noChangeArrowheads="1"/>
            </p:cNvSpPr>
            <p:nvPr/>
          </p:nvSpPr>
          <p:spPr bwMode="auto">
            <a:xfrm>
              <a:off x="381000" y="1157954"/>
              <a:ext cx="3200400"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pPr algn="ctr" eaLnBrk="1" hangingPunct="1"/>
              <a:r>
                <a:rPr lang="en-US" sz="6000" dirty="0">
                  <a:solidFill>
                    <a:schemeClr val="bg1"/>
                  </a:solidFill>
                  <a:effectLst/>
                  <a:latin typeface="Verdana" pitchFamily="34" charset="0"/>
                </a:rPr>
                <a:t>DLF</a:t>
              </a:r>
            </a:p>
          </p:txBody>
        </p:sp>
        <p:sp>
          <p:nvSpPr>
            <p:cNvPr id="12" name="Text Box 5"/>
            <p:cNvSpPr txBox="1">
              <a:spLocks noChangeArrowheads="1"/>
            </p:cNvSpPr>
            <p:nvPr/>
          </p:nvSpPr>
          <p:spPr bwMode="auto">
            <a:xfrm>
              <a:off x="381000" y="2133600"/>
              <a:ext cx="320040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a:solidFill>
                    <a:srgbClr val="306F74"/>
                  </a:solidFill>
                  <a:effectLst/>
                  <a:latin typeface="Verdana" pitchFamily="34" charset="0"/>
                </a:rPr>
                <a:t>DIRECT LANDFILL</a:t>
              </a:r>
            </a:p>
          </p:txBody>
        </p:sp>
      </p:grpSp>
    </p:spTree>
    <p:extLst>
      <p:ext uri="{BB962C8B-B14F-4D97-AF65-F5344CB8AC3E}">
        <p14:creationId xmlns:p14="http://schemas.microsoft.com/office/powerpoint/2010/main" val="297617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240467" y="1514078"/>
            <a:ext cx="3995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1pPr>
            <a:lvl2pPr marL="742950" indent="-285750" eaLnBrk="0" hangingPunct="0">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2pPr>
            <a:lvl3pPr marL="1143000" indent="-228600" eaLnBrk="0" hangingPunct="0">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3pPr>
            <a:lvl4pPr marL="1600200" indent="-228600" eaLnBrk="0" hangingPunct="0">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4pPr>
            <a:lvl5pPr marL="2057400" indent="-228600" eaLnBrk="0" hangingPunct="0">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tx2"/>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9pPr>
          </a:lstStyle>
          <a:p>
            <a:pPr eaLnBrk="1" hangingPunct="1"/>
            <a:r>
              <a:rPr lang="en-US" sz="2000" dirty="0">
                <a:solidFill>
                  <a:srgbClr val="2C4354"/>
                </a:solidFill>
                <a:effectLst/>
                <a:latin typeface="Verdana" pitchFamily="34" charset="0"/>
              </a:rPr>
              <a:t>Acidic Waste</a:t>
            </a:r>
          </a:p>
          <a:p>
            <a:pPr eaLnBrk="1" hangingPunct="1"/>
            <a:r>
              <a:rPr lang="en-US" sz="2000" dirty="0">
                <a:solidFill>
                  <a:srgbClr val="2C4354"/>
                </a:solidFill>
                <a:effectLst/>
                <a:latin typeface="Verdana" pitchFamily="34" charset="0"/>
              </a:rPr>
              <a:t>Cobalt Waste</a:t>
            </a:r>
          </a:p>
          <a:p>
            <a:pPr eaLnBrk="1" hangingPunct="1"/>
            <a:r>
              <a:rPr lang="en-US" sz="2000" dirty="0">
                <a:solidFill>
                  <a:srgbClr val="2C4354"/>
                </a:solidFill>
                <a:effectLst/>
                <a:latin typeface="Verdana" pitchFamily="34" charset="0"/>
              </a:rPr>
              <a:t>Iron Waste </a:t>
            </a:r>
          </a:p>
          <a:p>
            <a:pPr eaLnBrk="1" hangingPunct="1"/>
            <a:r>
              <a:rPr lang="en-US" sz="2000" dirty="0">
                <a:solidFill>
                  <a:srgbClr val="2C4354"/>
                </a:solidFill>
                <a:effectLst/>
                <a:latin typeface="Verdana" pitchFamily="34" charset="0"/>
              </a:rPr>
              <a:t>Cyanide Waste</a:t>
            </a:r>
          </a:p>
          <a:p>
            <a:pPr eaLnBrk="1" hangingPunct="1"/>
            <a:r>
              <a:rPr lang="en-US" sz="2000" dirty="0">
                <a:solidFill>
                  <a:srgbClr val="2C4354"/>
                </a:solidFill>
                <a:effectLst/>
                <a:latin typeface="Verdana" pitchFamily="34" charset="0"/>
              </a:rPr>
              <a:t>Sulphur Waste</a:t>
            </a:r>
          </a:p>
          <a:p>
            <a:pPr eaLnBrk="1" hangingPunct="1"/>
            <a:r>
              <a:rPr lang="en-US" sz="2000" dirty="0">
                <a:solidFill>
                  <a:srgbClr val="2C4354"/>
                </a:solidFill>
                <a:effectLst/>
                <a:latin typeface="Verdana" pitchFamily="34" charset="0"/>
              </a:rPr>
              <a:t>Nickel Waste</a:t>
            </a:r>
          </a:p>
          <a:p>
            <a:pPr eaLnBrk="1" hangingPunct="1"/>
            <a:r>
              <a:rPr lang="en-US" sz="2000" dirty="0">
                <a:solidFill>
                  <a:srgbClr val="2C4354"/>
                </a:solidFill>
                <a:effectLst/>
                <a:latin typeface="Verdana" pitchFamily="34" charset="0"/>
              </a:rPr>
              <a:t>Copper Waste</a:t>
            </a:r>
          </a:p>
          <a:p>
            <a:pPr eaLnBrk="1" hangingPunct="1"/>
            <a:r>
              <a:rPr lang="en-US" sz="2000" dirty="0">
                <a:solidFill>
                  <a:srgbClr val="2C4354"/>
                </a:solidFill>
                <a:effectLst/>
                <a:latin typeface="Verdana" pitchFamily="34" charset="0"/>
              </a:rPr>
              <a:t>Zinc Waste</a:t>
            </a:r>
          </a:p>
          <a:p>
            <a:pPr eaLnBrk="1" hangingPunct="1"/>
            <a:r>
              <a:rPr lang="en-US" sz="2000" dirty="0">
                <a:solidFill>
                  <a:srgbClr val="2C4354"/>
                </a:solidFill>
                <a:effectLst/>
                <a:latin typeface="Verdana" pitchFamily="34" charset="0"/>
              </a:rPr>
              <a:t>Barium Waste </a:t>
            </a:r>
          </a:p>
          <a:p>
            <a:pPr eaLnBrk="1" hangingPunct="1"/>
            <a:r>
              <a:rPr lang="en-US" sz="2000" dirty="0">
                <a:solidFill>
                  <a:srgbClr val="2C4354"/>
                </a:solidFill>
                <a:effectLst/>
                <a:latin typeface="Verdana" pitchFamily="34" charset="0"/>
              </a:rPr>
              <a:t>Chromium waste</a:t>
            </a:r>
          </a:p>
          <a:p>
            <a:pPr eaLnBrk="1" hangingPunct="1"/>
            <a:r>
              <a:rPr lang="en-US" sz="2000" dirty="0">
                <a:solidFill>
                  <a:srgbClr val="2C4354"/>
                </a:solidFill>
                <a:effectLst/>
                <a:latin typeface="Verdana" pitchFamily="34" charset="0"/>
              </a:rPr>
              <a:t>Phosphating Sludge </a:t>
            </a:r>
          </a:p>
          <a:p>
            <a:pPr eaLnBrk="1" hangingPunct="1"/>
            <a:r>
              <a:rPr lang="en-US" sz="2000" dirty="0">
                <a:solidFill>
                  <a:srgbClr val="2C4354"/>
                </a:solidFill>
                <a:effectLst/>
                <a:latin typeface="Verdana" pitchFamily="34" charset="0"/>
              </a:rPr>
              <a:t>Mercury Bearing Waste</a:t>
            </a:r>
          </a:p>
          <a:p>
            <a:pPr eaLnBrk="1" hangingPunct="1"/>
            <a:r>
              <a:rPr lang="en-US" sz="2000" dirty="0">
                <a:solidFill>
                  <a:srgbClr val="2C4354"/>
                </a:solidFill>
                <a:effectLst/>
                <a:latin typeface="Verdana" pitchFamily="34" charset="0"/>
              </a:rPr>
              <a:t>Lead bearing Waste</a:t>
            </a:r>
          </a:p>
          <a:p>
            <a:pPr eaLnBrk="1" hangingPunct="1"/>
            <a:r>
              <a:rPr lang="en-US" sz="2000" dirty="0">
                <a:solidFill>
                  <a:srgbClr val="2C4354"/>
                </a:solidFill>
                <a:effectLst/>
                <a:latin typeface="Verdana" pitchFamily="34" charset="0"/>
              </a:rPr>
              <a:t>Heavy Metal Bearing Sludge</a:t>
            </a:r>
          </a:p>
          <a:p>
            <a:pPr eaLnBrk="1" hangingPunct="1"/>
            <a:endParaRPr lang="en-US" sz="2000" dirty="0">
              <a:solidFill>
                <a:srgbClr val="2C4354"/>
              </a:solidFill>
              <a:effectLst/>
              <a:latin typeface="Verdana" pitchFamily="34" charset="0"/>
            </a:endParaRPr>
          </a:p>
        </p:txBody>
      </p:sp>
      <p:grpSp>
        <p:nvGrpSpPr>
          <p:cNvPr id="9221" name="Group 6"/>
          <p:cNvGrpSpPr>
            <a:grpSpLocks/>
          </p:cNvGrpSpPr>
          <p:nvPr/>
        </p:nvGrpSpPr>
        <p:grpSpPr bwMode="auto">
          <a:xfrm>
            <a:off x="5068093" y="1301581"/>
            <a:ext cx="3025775" cy="3352800"/>
            <a:chOff x="3024" y="240"/>
            <a:chExt cx="2338" cy="2496"/>
          </a:xfrm>
        </p:grpSpPr>
        <p:pic>
          <p:nvPicPr>
            <p:cNvPr id="9222" name="Picture 7" descr="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240"/>
              <a:ext cx="2338"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8"/>
            <p:cNvSpPr>
              <a:spLocks noChangeArrowheads="1"/>
            </p:cNvSpPr>
            <p:nvPr/>
          </p:nvSpPr>
          <p:spPr bwMode="auto">
            <a:xfrm>
              <a:off x="3696" y="1392"/>
              <a:ext cx="144" cy="288"/>
            </a:xfrm>
            <a:prstGeom prst="rect">
              <a:avLst/>
            </a:prstGeom>
            <a:solidFill>
              <a:schemeClr val="bg1"/>
            </a:solidFill>
            <a:ln w="9525">
              <a:solidFill>
                <a:schemeClr val="bg1"/>
              </a:solidFill>
              <a:miter lim="800000"/>
              <a:headEnd/>
              <a:tailEnd/>
            </a:ln>
            <a:effectLst/>
          </p:spPr>
          <p:txBody>
            <a:bodyPr wrap="none" anchor="ctr"/>
            <a:lstStyle/>
            <a:p>
              <a:pPr algn="ctr">
                <a:defRPr/>
              </a:pPr>
              <a:endParaRPr lang="en-IN">
                <a:cs typeface="+mn-cs"/>
              </a:endParaRPr>
            </a:p>
          </p:txBody>
        </p:sp>
      </p:grpSp>
      <p:sp>
        <p:nvSpPr>
          <p:cNvPr id="8" name="Text Box 34"/>
          <p:cNvSpPr txBox="1">
            <a:spLocks noChangeArrowheads="1"/>
          </p:cNvSpPr>
          <p:nvPr/>
        </p:nvSpPr>
        <p:spPr bwMode="auto">
          <a:xfrm>
            <a:off x="1828800" y="160119"/>
            <a:ext cx="5920980" cy="646331"/>
          </a:xfrm>
          <a:prstGeom prst="rect">
            <a:avLst/>
          </a:prstGeom>
          <a:extLst/>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Landfill After Treatment</a:t>
            </a:r>
            <a:endParaRPr lang="en-US" dirty="0"/>
          </a:p>
        </p:txBody>
      </p:sp>
      <p:grpSp>
        <p:nvGrpSpPr>
          <p:cNvPr id="9" name="Group 8"/>
          <p:cNvGrpSpPr/>
          <p:nvPr/>
        </p:nvGrpSpPr>
        <p:grpSpPr>
          <a:xfrm>
            <a:off x="4187825" y="5115063"/>
            <a:ext cx="4786313" cy="1415773"/>
            <a:chOff x="3962400" y="2286000"/>
            <a:chExt cx="4786313" cy="1415773"/>
          </a:xfrm>
        </p:grpSpPr>
        <p:sp>
          <p:nvSpPr>
            <p:cNvPr id="10" name="Text Box 3"/>
            <p:cNvSpPr txBox="1">
              <a:spLocks noChangeArrowheads="1"/>
            </p:cNvSpPr>
            <p:nvPr/>
          </p:nvSpPr>
          <p:spPr bwMode="auto">
            <a:xfrm>
              <a:off x="3962400" y="2286000"/>
              <a:ext cx="4786313"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6000" b="1">
                  <a:solidFill>
                    <a:schemeClr val="bg1"/>
                  </a:solidFill>
                  <a:effectLst/>
                  <a:latin typeface="Verdana" pitchFamily="34"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r>
                <a:rPr lang="en-US"/>
                <a:t>LAT</a:t>
              </a:r>
            </a:p>
          </p:txBody>
        </p:sp>
        <p:sp>
          <p:nvSpPr>
            <p:cNvPr id="11" name="Text Box 6"/>
            <p:cNvSpPr txBox="1">
              <a:spLocks noChangeArrowheads="1"/>
            </p:cNvSpPr>
            <p:nvPr/>
          </p:nvSpPr>
          <p:spPr bwMode="auto">
            <a:xfrm>
              <a:off x="3992563" y="3301663"/>
              <a:ext cx="475615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dirty="0">
                  <a:solidFill>
                    <a:srgbClr val="306F74"/>
                  </a:solidFill>
                  <a:effectLst/>
                  <a:latin typeface="Verdana" pitchFamily="34" charset="0"/>
                </a:rPr>
                <a:t>LANDFILL AFTER TREATMENT</a:t>
              </a:r>
            </a:p>
          </p:txBody>
        </p:sp>
      </p:grpSp>
    </p:spTree>
    <p:extLst>
      <p:ext uri="{BB962C8B-B14F-4D97-AF65-F5344CB8AC3E}">
        <p14:creationId xmlns:p14="http://schemas.microsoft.com/office/powerpoint/2010/main" val="67155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vert="horz" lIns="91440" tIns="45720" rIns="91440" bIns="45720" rtlCol="0" anchor="ctr">
            <a:noAutofit/>
          </a:bodyPr>
          <a:lstStyle/>
          <a:p>
            <a:r>
              <a:rPr lang="en-IN" sz="3600" b="1" dirty="0">
                <a:solidFill>
                  <a:srgbClr val="0070C0"/>
                </a:solidFill>
              </a:rPr>
              <a:t>Tools</a:t>
            </a:r>
          </a:p>
        </p:txBody>
      </p:sp>
      <p:sp>
        <p:nvSpPr>
          <p:cNvPr id="3" name="Content Placeholder 2"/>
          <p:cNvSpPr>
            <a:spLocks noGrp="1"/>
          </p:cNvSpPr>
          <p:nvPr>
            <p:ph idx="1"/>
          </p:nvPr>
        </p:nvSpPr>
        <p:spPr>
          <a:xfrm>
            <a:off x="482600" y="914400"/>
            <a:ext cx="8229600" cy="4983163"/>
          </a:xfrm>
        </p:spPr>
        <p:txBody>
          <a:bodyPr>
            <a:noAutofit/>
          </a:bodyPr>
          <a:lstStyle/>
          <a:p>
            <a:r>
              <a:rPr lang="en-IN" sz="2800" dirty="0" smtClean="0"/>
              <a:t>Power of State &amp; </a:t>
            </a:r>
            <a:r>
              <a:rPr lang="en-IN" sz="2800" dirty="0" err="1" smtClean="0"/>
              <a:t>Center</a:t>
            </a:r>
            <a:r>
              <a:rPr lang="en-IN" sz="2800" dirty="0" smtClean="0"/>
              <a:t> (18)</a:t>
            </a:r>
          </a:p>
          <a:p>
            <a:r>
              <a:rPr lang="en-IN" sz="2800" dirty="0" smtClean="0"/>
              <a:t>Power of State to restrict application (19)</a:t>
            </a:r>
          </a:p>
          <a:p>
            <a:r>
              <a:rPr lang="en-IN" sz="2800" dirty="0" smtClean="0"/>
              <a:t>Power of Entry &amp; Inspection, Obtain information, taking samples, analysis  (20, 21, 22, 23)</a:t>
            </a:r>
          </a:p>
          <a:p>
            <a:r>
              <a:rPr lang="en-IN" sz="2800" dirty="0" smtClean="0"/>
              <a:t>Prohibition on use of stream or well for disposal (24)</a:t>
            </a:r>
          </a:p>
          <a:p>
            <a:r>
              <a:rPr lang="en-IN" sz="2800" dirty="0" smtClean="0"/>
              <a:t>Restriction on new outlets and new discharges (C2E &amp; C2Ou/s25)Refusal (27) (Appeal (28) Revision by State Govt.(29)</a:t>
            </a:r>
          </a:p>
          <a:p>
            <a:r>
              <a:rPr lang="en-IN" sz="2800" dirty="0" smtClean="0"/>
              <a:t>Carry out works (30)</a:t>
            </a:r>
          </a:p>
          <a:p>
            <a:r>
              <a:rPr lang="en-IN" sz="2800" dirty="0" smtClean="0"/>
              <a:t>Reporting (31) &amp; Emergency Measures (32) Restraining(33) Directions (33A)</a:t>
            </a:r>
          </a:p>
          <a:p>
            <a:endParaRPr lang="en-IN" sz="2800" dirty="0"/>
          </a:p>
        </p:txBody>
      </p:sp>
      <p:sp>
        <p:nvSpPr>
          <p:cNvPr id="4" name="TextBox 3"/>
          <p:cNvSpPr txBox="1"/>
          <p:nvPr/>
        </p:nvSpPr>
        <p:spPr>
          <a:xfrm>
            <a:off x="7960057" y="6424096"/>
            <a:ext cx="915764" cy="369332"/>
          </a:xfrm>
          <a:prstGeom prst="rect">
            <a:avLst/>
          </a:prstGeom>
          <a:noFill/>
        </p:spPr>
        <p:txBody>
          <a:bodyPr wrap="none" rtlCol="0">
            <a:spAutoFit/>
          </a:bodyPr>
          <a:lstStyle/>
          <a:p>
            <a:r>
              <a:rPr lang="en-IN" b="1" dirty="0" smtClean="0"/>
              <a:t>…</a:t>
            </a:r>
            <a:r>
              <a:rPr lang="en-IN" b="1" dirty="0" err="1" smtClean="0"/>
              <a:t>Contd</a:t>
            </a:r>
            <a:endParaRPr lang="en-IN" b="1" dirty="0"/>
          </a:p>
        </p:txBody>
      </p:sp>
    </p:spTree>
    <p:extLst>
      <p:ext uri="{BB962C8B-B14F-4D97-AF65-F5344CB8AC3E}">
        <p14:creationId xmlns:p14="http://schemas.microsoft.com/office/powerpoint/2010/main" val="1603193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724400" y="2283812"/>
            <a:ext cx="395813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1pPr>
            <a:lvl2pPr marL="742950" indent="-285750" eaLnBrk="0" hangingPunct="0">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2pPr>
            <a:lvl3pPr marL="1143000" indent="-228600" eaLnBrk="0" hangingPunct="0">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3pPr>
            <a:lvl4pPr marL="1600200" indent="-228600" eaLnBrk="0" hangingPunct="0">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4pPr>
            <a:lvl5pPr marL="2057400" indent="-228600" eaLnBrk="0" hangingPunct="0">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tx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Castellar" pitchFamily="18" charset="0"/>
                <a:cs typeface="Arial" charset="0"/>
              </a:defRPr>
            </a:lvl9pPr>
          </a:lstStyle>
          <a:p>
            <a:pPr algn="r" eaLnBrk="1" hangingPunct="1"/>
            <a:r>
              <a:rPr lang="en-US" sz="2000" dirty="0">
                <a:solidFill>
                  <a:srgbClr val="2C4354"/>
                </a:solidFill>
                <a:effectLst/>
                <a:latin typeface="Verdana" pitchFamily="34" charset="0"/>
              </a:rPr>
              <a:t>Paint Sludge</a:t>
            </a:r>
          </a:p>
          <a:p>
            <a:pPr algn="r" eaLnBrk="1" hangingPunct="1"/>
            <a:r>
              <a:rPr lang="en-US" sz="2000" dirty="0">
                <a:solidFill>
                  <a:srgbClr val="2C4354"/>
                </a:solidFill>
                <a:effectLst/>
                <a:latin typeface="Verdana" pitchFamily="34" charset="0"/>
              </a:rPr>
              <a:t>Tarry Waste</a:t>
            </a:r>
          </a:p>
          <a:p>
            <a:pPr algn="r" eaLnBrk="1" hangingPunct="1"/>
            <a:r>
              <a:rPr lang="en-US" sz="2000" dirty="0">
                <a:solidFill>
                  <a:srgbClr val="2C4354"/>
                </a:solidFill>
                <a:effectLst/>
                <a:latin typeface="Verdana" pitchFamily="34" charset="0"/>
              </a:rPr>
              <a:t> Waste Oil</a:t>
            </a:r>
          </a:p>
          <a:p>
            <a:pPr algn="r" eaLnBrk="1" hangingPunct="1"/>
            <a:r>
              <a:rPr lang="en-US" sz="2000" dirty="0">
                <a:solidFill>
                  <a:srgbClr val="2C4354"/>
                </a:solidFill>
                <a:effectLst/>
                <a:latin typeface="Verdana" pitchFamily="34" charset="0"/>
              </a:rPr>
              <a:t>Used Oil</a:t>
            </a:r>
          </a:p>
          <a:p>
            <a:pPr algn="r" eaLnBrk="1" hangingPunct="1"/>
            <a:r>
              <a:rPr lang="en-US" sz="2000" dirty="0">
                <a:solidFill>
                  <a:srgbClr val="2C4354"/>
                </a:solidFill>
                <a:effectLst/>
                <a:latin typeface="Verdana" pitchFamily="34" charset="0"/>
              </a:rPr>
              <a:t>Oil Sludge</a:t>
            </a:r>
          </a:p>
          <a:p>
            <a:pPr algn="r" eaLnBrk="1" hangingPunct="1"/>
            <a:r>
              <a:rPr lang="en-US" sz="2000" dirty="0">
                <a:solidFill>
                  <a:srgbClr val="2C4354"/>
                </a:solidFill>
                <a:effectLst/>
                <a:latin typeface="Verdana" pitchFamily="34" charset="0"/>
              </a:rPr>
              <a:t>Solvent Waste</a:t>
            </a:r>
          </a:p>
          <a:p>
            <a:pPr algn="r" eaLnBrk="1" hangingPunct="1"/>
            <a:r>
              <a:rPr lang="en-US" sz="2000" dirty="0">
                <a:solidFill>
                  <a:srgbClr val="2C4354"/>
                </a:solidFill>
                <a:effectLst/>
                <a:latin typeface="Verdana" pitchFamily="34" charset="0"/>
              </a:rPr>
              <a:t>Cotton Waste</a:t>
            </a:r>
          </a:p>
          <a:p>
            <a:pPr algn="r" eaLnBrk="1" hangingPunct="1"/>
            <a:r>
              <a:rPr lang="en-US" sz="2000" dirty="0">
                <a:solidFill>
                  <a:srgbClr val="2C4354"/>
                </a:solidFill>
                <a:effectLst/>
                <a:latin typeface="Verdana" pitchFamily="34" charset="0"/>
              </a:rPr>
              <a:t>Carbon Waste</a:t>
            </a:r>
          </a:p>
          <a:p>
            <a:pPr algn="r" eaLnBrk="1" hangingPunct="1"/>
            <a:r>
              <a:rPr lang="en-US" sz="2000" dirty="0">
                <a:solidFill>
                  <a:srgbClr val="2C4354"/>
                </a:solidFill>
                <a:effectLst/>
                <a:latin typeface="Verdana" pitchFamily="34" charset="0"/>
              </a:rPr>
              <a:t>Spent Resins </a:t>
            </a:r>
          </a:p>
          <a:p>
            <a:pPr algn="r" eaLnBrk="1" hangingPunct="1"/>
            <a:r>
              <a:rPr lang="en-US" sz="2000" dirty="0">
                <a:solidFill>
                  <a:srgbClr val="2C4354"/>
                </a:solidFill>
                <a:effectLst/>
                <a:latin typeface="Verdana" pitchFamily="34" charset="0"/>
              </a:rPr>
              <a:t>Distillation Residue</a:t>
            </a:r>
          </a:p>
          <a:p>
            <a:pPr algn="r" eaLnBrk="1" hangingPunct="1"/>
            <a:r>
              <a:rPr lang="en-US" sz="2000" dirty="0">
                <a:solidFill>
                  <a:srgbClr val="2C4354"/>
                </a:solidFill>
                <a:effectLst/>
                <a:latin typeface="Verdana" pitchFamily="34" charset="0"/>
              </a:rPr>
              <a:t>Pharma Products &amp; </a:t>
            </a:r>
            <a:r>
              <a:rPr lang="en-US" sz="2000" dirty="0" smtClean="0">
                <a:solidFill>
                  <a:srgbClr val="2C4354"/>
                </a:solidFill>
                <a:effectLst/>
                <a:latin typeface="Verdana" pitchFamily="34" charset="0"/>
              </a:rPr>
              <a:t>Waste</a:t>
            </a:r>
            <a:endParaRPr lang="en-US" sz="2400" dirty="0">
              <a:solidFill>
                <a:srgbClr val="2C4354"/>
              </a:solidFill>
              <a:effectLst/>
              <a:latin typeface="Verdana" pitchFamily="34" charset="0"/>
            </a:endParaRPr>
          </a:p>
        </p:txBody>
      </p:sp>
      <p:grpSp>
        <p:nvGrpSpPr>
          <p:cNvPr id="10245" name="Group 5"/>
          <p:cNvGrpSpPr>
            <a:grpSpLocks/>
          </p:cNvGrpSpPr>
          <p:nvPr/>
        </p:nvGrpSpPr>
        <p:grpSpPr bwMode="auto">
          <a:xfrm>
            <a:off x="1066800" y="1272346"/>
            <a:ext cx="2895600" cy="3581400"/>
            <a:chOff x="192" y="192"/>
            <a:chExt cx="2016" cy="2448"/>
          </a:xfrm>
        </p:grpSpPr>
        <p:pic>
          <p:nvPicPr>
            <p:cNvPr id="10246" name="Picture 6" descr="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92"/>
              <a:ext cx="2016"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7"/>
            <p:cNvSpPr>
              <a:spLocks noChangeArrowheads="1"/>
            </p:cNvSpPr>
            <p:nvPr/>
          </p:nvSpPr>
          <p:spPr bwMode="auto">
            <a:xfrm>
              <a:off x="480" y="1200"/>
              <a:ext cx="288" cy="288"/>
            </a:xfrm>
            <a:prstGeom prst="rect">
              <a:avLst/>
            </a:prstGeom>
            <a:solidFill>
              <a:schemeClr val="bg1"/>
            </a:solidFill>
            <a:ln w="9525">
              <a:solidFill>
                <a:schemeClr val="bg1"/>
              </a:solidFill>
              <a:miter lim="800000"/>
              <a:headEnd/>
              <a:tailEnd/>
            </a:ln>
            <a:effectLst/>
          </p:spPr>
          <p:txBody>
            <a:bodyPr wrap="none" anchor="ctr"/>
            <a:lstStyle/>
            <a:p>
              <a:pPr algn="ctr">
                <a:defRPr/>
              </a:pPr>
              <a:endParaRPr lang="en-IN">
                <a:cs typeface="+mn-cs"/>
              </a:endParaRPr>
            </a:p>
          </p:txBody>
        </p:sp>
      </p:grpSp>
      <p:grpSp>
        <p:nvGrpSpPr>
          <p:cNvPr id="8" name="Group 7"/>
          <p:cNvGrpSpPr/>
          <p:nvPr/>
        </p:nvGrpSpPr>
        <p:grpSpPr>
          <a:xfrm>
            <a:off x="762000" y="5253856"/>
            <a:ext cx="3200400" cy="1415773"/>
            <a:chOff x="457200" y="3657600"/>
            <a:chExt cx="3200400" cy="1415773"/>
          </a:xfrm>
        </p:grpSpPr>
        <p:sp>
          <p:nvSpPr>
            <p:cNvPr id="9" name="Text Box 4"/>
            <p:cNvSpPr txBox="1">
              <a:spLocks noChangeArrowheads="1"/>
            </p:cNvSpPr>
            <p:nvPr/>
          </p:nvSpPr>
          <p:spPr bwMode="auto">
            <a:xfrm>
              <a:off x="471488" y="3657600"/>
              <a:ext cx="3186112" cy="1015663"/>
            </a:xfrm>
            <a:prstGeom prst="rect">
              <a:avLst/>
            </a:prstGeom>
            <a:solidFill>
              <a:srgbClr val="306F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6000" b="1">
                  <a:solidFill>
                    <a:schemeClr val="bg1"/>
                  </a:solidFill>
                  <a:effectLst/>
                  <a:latin typeface="Verdana" pitchFamily="34" charset="0"/>
                  <a:cs typeface="Arial" charset="0"/>
                </a:defRPr>
              </a:lvl1pPr>
              <a:lvl2pPr marL="742950" indent="-28575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2pPr>
              <a:lvl3pPr marL="11430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3pPr>
              <a:lvl4pPr marL="16002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4pPr>
              <a:lvl5pPr marL="2057400" indent="-228600" eaLnBrk="0" hangingPunct="0">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306F74"/>
                  </a:solidFill>
                  <a:effectDag name="">
                    <a:cont type="tree" name="">
                      <a:effect ref="fillLine"/>
                      <a:outerShdw dist="38100" dir="13500000" algn="br">
                        <a:srgbClr val="6AA9AE"/>
                      </a:outerShdw>
                    </a:cont>
                    <a:cont type="tree" name="">
                      <a:effect ref="fillLine"/>
                      <a:outerShdw dist="38100" dir="2700000" algn="tl">
                        <a:srgbClr val="1C4245"/>
                      </a:outerShdw>
                    </a:cont>
                    <a:effect ref="fillLine"/>
                  </a:effectDag>
                  <a:latin typeface="Castellar" pitchFamily="18" charset="0"/>
                  <a:cs typeface="Arial" charset="0"/>
                </a:defRPr>
              </a:lvl9pPr>
            </a:lstStyle>
            <a:p>
              <a:r>
                <a:rPr lang="en-US" dirty="0"/>
                <a:t>INC</a:t>
              </a:r>
            </a:p>
          </p:txBody>
        </p:sp>
        <p:sp>
          <p:nvSpPr>
            <p:cNvPr id="10" name="Text Box 7"/>
            <p:cNvSpPr txBox="1">
              <a:spLocks noChangeArrowheads="1"/>
            </p:cNvSpPr>
            <p:nvPr/>
          </p:nvSpPr>
          <p:spPr bwMode="auto">
            <a:xfrm>
              <a:off x="457200" y="4673263"/>
              <a:ext cx="3200400" cy="400110"/>
            </a:xfrm>
            <a:prstGeom prst="rect">
              <a:avLst/>
            </a:prstGeom>
            <a:solidFill>
              <a:schemeClr val="bg1"/>
            </a:solidFill>
            <a:ln w="28575">
              <a:solidFill>
                <a:srgbClr val="306F74"/>
              </a:solidFill>
              <a:miter lim="800000"/>
              <a:headEnd/>
              <a:tailEnd/>
            </a:ln>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lgn="ctr" eaLnBrk="1" hangingPunct="1"/>
              <a:r>
                <a:rPr lang="en-US" sz="2000" dirty="0">
                  <a:solidFill>
                    <a:srgbClr val="306F74"/>
                  </a:solidFill>
                  <a:effectLst/>
                  <a:latin typeface="Verdana" pitchFamily="34" charset="0"/>
                </a:rPr>
                <a:t>INCINERATION</a:t>
              </a:r>
            </a:p>
          </p:txBody>
        </p:sp>
      </p:grpSp>
      <p:sp>
        <p:nvSpPr>
          <p:cNvPr id="11" name="Text Box 34"/>
          <p:cNvSpPr txBox="1">
            <a:spLocks noChangeArrowheads="1"/>
          </p:cNvSpPr>
          <p:nvPr/>
        </p:nvSpPr>
        <p:spPr bwMode="auto">
          <a:xfrm>
            <a:off x="2036960" y="142241"/>
            <a:ext cx="5920980" cy="646331"/>
          </a:xfrm>
          <a:prstGeom prst="rect">
            <a:avLst/>
          </a:prstGeom>
          <a:extLst/>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Incineration</a:t>
            </a:r>
            <a:endParaRPr lang="en-US" dirty="0"/>
          </a:p>
        </p:txBody>
      </p:sp>
    </p:spTree>
    <p:extLst>
      <p:ext uri="{BB962C8B-B14F-4D97-AF65-F5344CB8AC3E}">
        <p14:creationId xmlns:p14="http://schemas.microsoft.com/office/powerpoint/2010/main" val="1276890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ngerPrint24"/>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88938" y="952500"/>
            <a:ext cx="8594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968500" y="311150"/>
            <a:ext cx="6858000" cy="646331"/>
          </a:xfrm>
          <a:prstGeom prst="rect">
            <a:avLst/>
          </a:prstGeom>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Finger Print Analysis</a:t>
            </a:r>
            <a:endParaRPr lang="en-US" dirty="0"/>
          </a:p>
        </p:txBody>
      </p:sp>
      <p:sp>
        <p:nvSpPr>
          <p:cNvPr id="32772" name="Text Box 4"/>
          <p:cNvSpPr txBox="1">
            <a:spLocks noChangeArrowheads="1"/>
          </p:cNvSpPr>
          <p:nvPr/>
        </p:nvSpPr>
        <p:spPr bwMode="auto">
          <a:xfrm>
            <a:off x="433388" y="311150"/>
            <a:ext cx="1509712" cy="646331"/>
          </a:xfrm>
          <a:prstGeom prst="rect">
            <a:avLst/>
          </a:prstGeom>
          <a:solidFill>
            <a:schemeClr val="accent5">
              <a:lumMod val="40000"/>
              <a:lumOff val="60000"/>
            </a:schemeClr>
          </a:solidFill>
        </p:spPr>
        <p:txBody>
          <a:bodyPr vert="horz" lIns="91440" tIns="45720" rIns="91440" bIns="45720" rtlCol="0" anchor="ctr">
            <a:norm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FPA</a:t>
            </a:r>
          </a:p>
        </p:txBody>
      </p:sp>
      <p:pic>
        <p:nvPicPr>
          <p:cNvPr id="12293" name="Picture 5" descr="f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01606">
            <a:off x="-160338" y="5386388"/>
            <a:ext cx="1257301"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val 6"/>
          <p:cNvSpPr>
            <a:spLocks noChangeArrowheads="1"/>
          </p:cNvSpPr>
          <p:nvPr/>
        </p:nvSpPr>
        <p:spPr bwMode="auto">
          <a:xfrm>
            <a:off x="158750" y="5843588"/>
            <a:ext cx="641350" cy="641350"/>
          </a:xfrm>
          <a:prstGeom prst="ellipse">
            <a:avLst/>
          </a:prstGeom>
          <a:noFill/>
          <a:ln w="38100">
            <a:solidFill>
              <a:srgbClr val="333399"/>
            </a:solidFill>
            <a:round/>
            <a:headEnd/>
            <a:tailEnd/>
          </a:ln>
          <a:effectLst/>
        </p:spPr>
        <p:txBody>
          <a:bodyPr wrap="none" anchor="ctr"/>
          <a:lstStyle/>
          <a:p>
            <a:pPr algn="ctr">
              <a:defRPr/>
            </a:pPr>
            <a:endParaRPr lang="en-IN">
              <a:cs typeface="+mn-cs"/>
            </a:endParaRPr>
          </a:p>
        </p:txBody>
      </p:sp>
      <p:sp>
        <p:nvSpPr>
          <p:cNvPr id="12295" name="Text Box 7"/>
          <p:cNvSpPr txBox="1">
            <a:spLocks noChangeArrowheads="1"/>
          </p:cNvSpPr>
          <p:nvPr/>
        </p:nvSpPr>
        <p:spPr bwMode="auto">
          <a:xfrm>
            <a:off x="319088" y="5903913"/>
            <a:ext cx="2968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r>
              <a:rPr lang="en-US" sz="3200" b="0">
                <a:solidFill>
                  <a:srgbClr val="333399"/>
                </a:solidFill>
                <a:effectLst/>
                <a:latin typeface="Arial" charset="0"/>
              </a:rPr>
              <a:t>f</a:t>
            </a:r>
          </a:p>
        </p:txBody>
      </p:sp>
      <p:sp>
        <p:nvSpPr>
          <p:cNvPr id="12296" name="Text Box 8"/>
          <p:cNvSpPr txBox="1">
            <a:spLocks noChangeArrowheads="1"/>
          </p:cNvSpPr>
          <p:nvPr/>
        </p:nvSpPr>
        <p:spPr bwMode="auto">
          <a:xfrm>
            <a:off x="754063" y="60706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r>
              <a:rPr lang="en-US" sz="1800" b="0">
                <a:solidFill>
                  <a:srgbClr val="333399"/>
                </a:solidFill>
                <a:effectLst/>
                <a:latin typeface="Arial" charset="0"/>
              </a:rPr>
              <a:t>inger print analysis</a:t>
            </a:r>
          </a:p>
        </p:txBody>
      </p:sp>
      <p:sp>
        <p:nvSpPr>
          <p:cNvPr id="32777" name="Text Box 9"/>
          <p:cNvSpPr txBox="1">
            <a:spLocks noChangeArrowheads="1"/>
          </p:cNvSpPr>
          <p:nvPr/>
        </p:nvSpPr>
        <p:spPr bwMode="auto">
          <a:xfrm>
            <a:off x="525463" y="1089025"/>
            <a:ext cx="7772400" cy="70788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r>
              <a:rPr lang="en-US" sz="2000" dirty="0">
                <a:solidFill>
                  <a:schemeClr val="tx1"/>
                </a:solidFill>
                <a:effectLst/>
                <a:latin typeface="Arial" charset="0"/>
              </a:rPr>
              <a:t>FPA is done </a:t>
            </a:r>
            <a:r>
              <a:rPr lang="en-US" sz="2000" dirty="0" smtClean="0">
                <a:solidFill>
                  <a:schemeClr val="tx1"/>
                </a:solidFill>
                <a:effectLst/>
                <a:latin typeface="Arial" charset="0"/>
              </a:rPr>
              <a:t>to </a:t>
            </a:r>
            <a:r>
              <a:rPr lang="en-US" sz="2000" dirty="0">
                <a:solidFill>
                  <a:schemeClr val="tx1"/>
                </a:solidFill>
                <a:effectLst/>
                <a:latin typeface="Arial" charset="0"/>
              </a:rPr>
              <a:t>check the </a:t>
            </a:r>
            <a:r>
              <a:rPr lang="en-US" sz="2000" dirty="0" smtClean="0">
                <a:solidFill>
                  <a:schemeClr val="tx1"/>
                </a:solidFill>
                <a:effectLst/>
                <a:latin typeface="Arial" charset="0"/>
              </a:rPr>
              <a:t>waste </a:t>
            </a:r>
            <a:r>
              <a:rPr lang="en-US" sz="2000" dirty="0">
                <a:solidFill>
                  <a:schemeClr val="tx1"/>
                </a:solidFill>
                <a:effectLst/>
                <a:latin typeface="Arial" charset="0"/>
              </a:rPr>
              <a:t>characteristics Vis-à-vis Comprehensive Analysis submitted by the Generator</a:t>
            </a:r>
          </a:p>
        </p:txBody>
      </p:sp>
      <p:sp>
        <p:nvSpPr>
          <p:cNvPr id="32778" name="Text Box 10"/>
          <p:cNvSpPr txBox="1">
            <a:spLocks noChangeArrowheads="1"/>
          </p:cNvSpPr>
          <p:nvPr/>
        </p:nvSpPr>
        <p:spPr bwMode="auto">
          <a:xfrm>
            <a:off x="601663" y="2460625"/>
            <a:ext cx="32448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a:buFontTx/>
              <a:buBlip>
                <a:blip r:embed="rId5"/>
              </a:buBlip>
            </a:pPr>
            <a:r>
              <a:rPr lang="en-US" sz="1800" b="0" dirty="0">
                <a:solidFill>
                  <a:srgbClr val="000000"/>
                </a:solidFill>
                <a:effectLst/>
                <a:latin typeface="Arial" charset="0"/>
              </a:rPr>
              <a:t>  </a:t>
            </a:r>
            <a:r>
              <a:rPr lang="en-US" sz="1800" dirty="0">
                <a:solidFill>
                  <a:srgbClr val="000000"/>
                </a:solidFill>
                <a:effectLst/>
                <a:latin typeface="Arial" charset="0"/>
              </a:rPr>
              <a:t>pH</a:t>
            </a:r>
          </a:p>
          <a:p>
            <a:pPr>
              <a:buFontTx/>
              <a:buBlip>
                <a:blip r:embed="rId5"/>
              </a:buBlip>
            </a:pPr>
            <a:r>
              <a:rPr lang="en-US" sz="1800" dirty="0">
                <a:solidFill>
                  <a:srgbClr val="000000"/>
                </a:solidFill>
                <a:effectLst/>
                <a:latin typeface="Arial" charset="0"/>
              </a:rPr>
              <a:t> Calorific Value</a:t>
            </a:r>
          </a:p>
          <a:p>
            <a:pPr>
              <a:buFontTx/>
              <a:buBlip>
                <a:blip r:embed="rId5"/>
              </a:buBlip>
            </a:pPr>
            <a:r>
              <a:rPr lang="en-US" sz="1800" dirty="0">
                <a:solidFill>
                  <a:srgbClr val="000000"/>
                </a:solidFill>
                <a:effectLst/>
                <a:latin typeface="Arial" charset="0"/>
              </a:rPr>
              <a:t> Flash Point</a:t>
            </a:r>
          </a:p>
          <a:p>
            <a:pPr>
              <a:buFontTx/>
              <a:buBlip>
                <a:blip r:embed="rId5"/>
              </a:buBlip>
            </a:pPr>
            <a:r>
              <a:rPr lang="en-US" sz="1800" dirty="0">
                <a:solidFill>
                  <a:srgbClr val="000000"/>
                </a:solidFill>
                <a:effectLst/>
                <a:latin typeface="Arial" charset="0"/>
              </a:rPr>
              <a:t> Cyanide</a:t>
            </a:r>
          </a:p>
          <a:p>
            <a:pPr>
              <a:buFontTx/>
              <a:buBlip>
                <a:blip r:embed="rId5"/>
              </a:buBlip>
            </a:pPr>
            <a:r>
              <a:rPr lang="en-US" sz="1800" dirty="0">
                <a:solidFill>
                  <a:srgbClr val="000000"/>
                </a:solidFill>
                <a:effectLst/>
                <a:latin typeface="Arial" charset="0"/>
              </a:rPr>
              <a:t> Sulfide</a:t>
            </a:r>
          </a:p>
          <a:p>
            <a:pPr>
              <a:buFontTx/>
              <a:buBlip>
                <a:blip r:embed="rId5"/>
              </a:buBlip>
            </a:pPr>
            <a:r>
              <a:rPr lang="en-US" sz="1800" dirty="0">
                <a:solidFill>
                  <a:srgbClr val="000000"/>
                </a:solidFill>
                <a:effectLst/>
                <a:latin typeface="Arial" charset="0"/>
              </a:rPr>
              <a:t> LOD @ 105 </a:t>
            </a:r>
            <a:r>
              <a:rPr lang="en-US" sz="1800" dirty="0" err="1">
                <a:solidFill>
                  <a:srgbClr val="000000"/>
                </a:solidFill>
                <a:effectLst/>
                <a:latin typeface="Arial" charset="0"/>
              </a:rPr>
              <a:t>Deg</a:t>
            </a:r>
            <a:r>
              <a:rPr lang="en-US" sz="1800" dirty="0">
                <a:solidFill>
                  <a:srgbClr val="000000"/>
                </a:solidFill>
                <a:effectLst/>
                <a:latin typeface="Arial" charset="0"/>
              </a:rPr>
              <a:t> C</a:t>
            </a:r>
          </a:p>
          <a:p>
            <a:pPr>
              <a:buFontTx/>
              <a:buBlip>
                <a:blip r:embed="rId5"/>
              </a:buBlip>
            </a:pPr>
            <a:r>
              <a:rPr lang="en-US" sz="1800" dirty="0">
                <a:solidFill>
                  <a:srgbClr val="000000"/>
                </a:solidFill>
                <a:effectLst/>
                <a:latin typeface="Arial" charset="0"/>
              </a:rPr>
              <a:t> LOI @ 550 </a:t>
            </a:r>
            <a:r>
              <a:rPr lang="en-US" sz="1800" dirty="0" err="1">
                <a:solidFill>
                  <a:srgbClr val="000000"/>
                </a:solidFill>
                <a:effectLst/>
                <a:latin typeface="Arial" charset="0"/>
              </a:rPr>
              <a:t>Deg</a:t>
            </a:r>
            <a:r>
              <a:rPr lang="en-US" sz="1800" dirty="0">
                <a:solidFill>
                  <a:srgbClr val="000000"/>
                </a:solidFill>
                <a:effectLst/>
                <a:latin typeface="Arial" charset="0"/>
              </a:rPr>
              <a:t> C</a:t>
            </a:r>
          </a:p>
          <a:p>
            <a:pPr>
              <a:buFontTx/>
              <a:buBlip>
                <a:blip r:embed="rId5"/>
              </a:buBlip>
            </a:pPr>
            <a:r>
              <a:rPr lang="en-US" sz="1800" dirty="0">
                <a:solidFill>
                  <a:srgbClr val="000000"/>
                </a:solidFill>
                <a:effectLst/>
                <a:latin typeface="Arial" charset="0"/>
              </a:rPr>
              <a:t> Specific Gravity</a:t>
            </a:r>
          </a:p>
          <a:p>
            <a:pPr>
              <a:buFontTx/>
              <a:buBlip>
                <a:blip r:embed="rId5"/>
              </a:buBlip>
            </a:pPr>
            <a:r>
              <a:rPr lang="en-US" sz="1800" dirty="0">
                <a:solidFill>
                  <a:srgbClr val="000000"/>
                </a:solidFill>
                <a:effectLst/>
                <a:latin typeface="Arial" charset="0"/>
              </a:rPr>
              <a:t> Chemical Compatibility</a:t>
            </a:r>
          </a:p>
          <a:p>
            <a:pPr>
              <a:buFontTx/>
              <a:buBlip>
                <a:blip r:embed="rId5"/>
              </a:buBlip>
            </a:pPr>
            <a:r>
              <a:rPr lang="en-US" sz="1800" dirty="0">
                <a:solidFill>
                  <a:srgbClr val="000000"/>
                </a:solidFill>
                <a:effectLst/>
                <a:latin typeface="Arial" charset="0"/>
              </a:rPr>
              <a:t> Paint Filter Liquid Test</a:t>
            </a:r>
          </a:p>
          <a:p>
            <a:pPr>
              <a:buFontTx/>
              <a:buBlip>
                <a:blip r:embed="rId5"/>
              </a:buBlip>
            </a:pPr>
            <a:r>
              <a:rPr lang="en-US" sz="1800" dirty="0">
                <a:solidFill>
                  <a:srgbClr val="000000"/>
                </a:solidFill>
                <a:effectLst/>
                <a:latin typeface="Arial" charset="0"/>
              </a:rPr>
              <a:t> other parameters on merit</a:t>
            </a:r>
          </a:p>
          <a:p>
            <a:endParaRPr lang="en-US" sz="1800" b="0" dirty="0">
              <a:solidFill>
                <a:srgbClr val="000000"/>
              </a:solidFill>
              <a:effectLst/>
              <a:latin typeface="Arial" charset="0"/>
            </a:endParaRPr>
          </a:p>
        </p:txBody>
      </p:sp>
      <p:sp>
        <p:nvSpPr>
          <p:cNvPr id="32779" name="Text Box 11"/>
          <p:cNvSpPr txBox="1">
            <a:spLocks noChangeArrowheads="1"/>
          </p:cNvSpPr>
          <p:nvPr/>
        </p:nvSpPr>
        <p:spPr bwMode="auto">
          <a:xfrm>
            <a:off x="525463" y="2003425"/>
            <a:ext cx="7772400" cy="40011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r>
              <a:rPr lang="en-US" sz="2000" dirty="0">
                <a:solidFill>
                  <a:schemeClr val="tx1"/>
                </a:solidFill>
                <a:effectLst/>
                <a:latin typeface="Arial" charset="0"/>
              </a:rPr>
              <a:t>Key Parameters</a:t>
            </a:r>
          </a:p>
        </p:txBody>
      </p:sp>
    </p:spTree>
    <p:extLst>
      <p:ext uri="{BB962C8B-B14F-4D97-AF65-F5344CB8AC3E}">
        <p14:creationId xmlns:p14="http://schemas.microsoft.com/office/powerpoint/2010/main" val="163121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slide(fromRight)">
                                      <p:cBhvr>
                                        <p:cTn id="7" dur="500"/>
                                        <p:tgtEl>
                                          <p:spTgt spid="32777"/>
                                        </p:tgtEl>
                                      </p:cBhvr>
                                    </p:animEffect>
                                  </p:childTnLst>
                                </p:cTn>
                              </p:par>
                            </p:childTnLst>
                          </p:cTn>
                        </p:par>
                        <p:par>
                          <p:cTn id="8" fill="hold" nodeType="afterGroup">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32778"/>
                                        </p:tgtEl>
                                        <p:attrNameLst>
                                          <p:attrName>style.visibility</p:attrName>
                                        </p:attrNameLst>
                                      </p:cBhvr>
                                      <p:to>
                                        <p:strVal val="visible"/>
                                      </p:to>
                                    </p:set>
                                    <p:animEffect transition="in" filter="slide(fromTop)">
                                      <p:cBhvr>
                                        <p:cTn id="11" dur="500"/>
                                        <p:tgtEl>
                                          <p:spTgt spid="32778"/>
                                        </p:tgtEl>
                                      </p:cBhvr>
                                    </p:animEffect>
                                  </p:childTnLst>
                                </p:cTn>
                              </p:par>
                            </p:childTnLst>
                          </p:cTn>
                        </p:par>
                        <p:par>
                          <p:cTn id="12" fill="hold" nodeType="afterGroup">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32779"/>
                                        </p:tgtEl>
                                        <p:attrNameLst>
                                          <p:attrName>style.visibility</p:attrName>
                                        </p:attrNameLst>
                                      </p:cBhvr>
                                      <p:to>
                                        <p:strVal val="visible"/>
                                      </p:to>
                                    </p:set>
                                    <p:animEffect transition="in" filter="slide(fromRight)">
                                      <p:cBhvr>
                                        <p:cTn id="15"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animBg="1" autoUpdateAnimBg="0"/>
      <p:bldP spid="32778" grpId="0" autoUpdateAnimBg="0"/>
      <p:bldP spid="32779"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57200" y="228601"/>
            <a:ext cx="3276600" cy="457200"/>
          </a:xfrm>
          <a:prstGeom prst="rect">
            <a:avLst/>
          </a:prstGeom>
        </p:spPr>
        <p:txBody>
          <a:bodyPr vert="horz" lIns="91440" tIns="45720" rIns="91440" bIns="45720" rtlCol="0" anchor="ctr">
            <a:normAutofit fontScale="77500" lnSpcReduction="20000"/>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Landfill Design</a:t>
            </a:r>
            <a:endParaRPr lang="en-US" dirty="0"/>
          </a:p>
        </p:txBody>
      </p:sp>
      <p:sp>
        <p:nvSpPr>
          <p:cNvPr id="2" name="Rectangle 1"/>
          <p:cNvSpPr/>
          <p:nvPr/>
        </p:nvSpPr>
        <p:spPr>
          <a:xfrm>
            <a:off x="457200" y="4572000"/>
            <a:ext cx="2971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5" name="Text Box 3"/>
          <p:cNvSpPr txBox="1">
            <a:spLocks noChangeArrowheads="1"/>
          </p:cNvSpPr>
          <p:nvPr/>
        </p:nvSpPr>
        <p:spPr bwMode="auto">
          <a:xfrm>
            <a:off x="3815442" y="228601"/>
            <a:ext cx="4871357"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sz="2000" dirty="0" smtClean="0">
                <a:solidFill>
                  <a:schemeClr val="tx1"/>
                </a:solidFill>
              </a:rPr>
              <a:t>Hazardous Waste Landfill Cross Section </a:t>
            </a:r>
          </a:p>
          <a:p>
            <a:r>
              <a:rPr lang="en-US" sz="2000" dirty="0" smtClean="0">
                <a:solidFill>
                  <a:schemeClr val="tx1"/>
                </a:solidFill>
              </a:rPr>
              <a:t>(Double Composite Base Liner System)</a:t>
            </a: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38200"/>
            <a:ext cx="6280959" cy="6019800"/>
          </a:xfrm>
          <a:prstGeom prst="rect">
            <a:avLst/>
          </a:prstGeom>
        </p:spPr>
      </p:pic>
    </p:spTree>
    <p:extLst>
      <p:ext uri="{BB962C8B-B14F-4D97-AF65-F5344CB8AC3E}">
        <p14:creationId xmlns:p14="http://schemas.microsoft.com/office/powerpoint/2010/main" val="342332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ext Box 130"/>
          <p:cNvSpPr txBox="1">
            <a:spLocks noChangeArrowheads="1"/>
          </p:cNvSpPr>
          <p:nvPr/>
        </p:nvSpPr>
        <p:spPr bwMode="auto">
          <a:xfrm>
            <a:off x="3314700" y="177800"/>
            <a:ext cx="43750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9pPr>
          </a:lstStyle>
          <a:p>
            <a:pPr algn="ctr" eaLnBrk="1" hangingPunct="1"/>
            <a:r>
              <a:rPr lang="en-US" sz="1350" dirty="0">
                <a:solidFill>
                  <a:srgbClr val="000000"/>
                </a:solidFill>
                <a:effectLst/>
                <a:latin typeface="Arial" panose="020B0604020202020204" pitchFamily="34" charset="0"/>
              </a:rPr>
              <a:t>HAZARODUS WASTE LANDFILL CROSS SECTION </a:t>
            </a:r>
          </a:p>
          <a:p>
            <a:pPr algn="ctr" eaLnBrk="1" hangingPunct="1"/>
            <a:r>
              <a:rPr lang="en-US" sz="1350" dirty="0">
                <a:solidFill>
                  <a:srgbClr val="000000"/>
                </a:solidFill>
                <a:effectLst/>
                <a:latin typeface="Arial" panose="020B0604020202020204" pitchFamily="34" charset="0"/>
              </a:rPr>
              <a:t>(COVER SYTEM)</a:t>
            </a:r>
          </a:p>
        </p:txBody>
      </p:sp>
      <p:sp>
        <p:nvSpPr>
          <p:cNvPr id="486403" name="Text Box 337"/>
          <p:cNvSpPr txBox="1">
            <a:spLocks noChangeArrowheads="1"/>
          </p:cNvSpPr>
          <p:nvPr/>
        </p:nvSpPr>
        <p:spPr bwMode="auto">
          <a:xfrm>
            <a:off x="7086600" y="22860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anose="020A0402060406010301" pitchFamily="18" charset="0"/>
                <a:cs typeface="Arial" panose="020B0604020202020204" pitchFamily="34" charset="0"/>
              </a:defRPr>
            </a:lvl9pPr>
          </a:lstStyle>
          <a:p>
            <a:pPr algn="ctr" eaLnBrk="1" hangingPunct="1"/>
            <a:r>
              <a:rPr lang="en-US" sz="900" dirty="0">
                <a:solidFill>
                  <a:srgbClr val="000000"/>
                </a:solidFill>
                <a:effectLst/>
                <a:latin typeface="Century Gothic" panose="020B0502020202020204" pitchFamily="34" charset="0"/>
              </a:rPr>
              <a:t>225 </a:t>
            </a:r>
            <a:r>
              <a:rPr lang="en-US" sz="900" dirty="0" err="1">
                <a:solidFill>
                  <a:srgbClr val="000000"/>
                </a:solidFill>
                <a:effectLst/>
                <a:latin typeface="Century Gothic" panose="020B0502020202020204" pitchFamily="34" charset="0"/>
              </a:rPr>
              <a:t>gsm</a:t>
            </a:r>
            <a:r>
              <a:rPr lang="en-US" sz="900" dirty="0">
                <a:solidFill>
                  <a:srgbClr val="000000"/>
                </a:solidFill>
                <a:effectLst/>
                <a:latin typeface="Century Gothic" panose="020B0502020202020204" pitchFamily="34" charset="0"/>
              </a:rPr>
              <a:t> GEOTEXTILE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305800" cy="6172200"/>
          </a:xfrm>
          <a:prstGeom prst="rect">
            <a:avLst/>
          </a:prstGeom>
        </p:spPr>
      </p:pic>
      <p:sp>
        <p:nvSpPr>
          <p:cNvPr id="279" name="Text Box 3"/>
          <p:cNvSpPr txBox="1">
            <a:spLocks noChangeArrowheads="1"/>
          </p:cNvSpPr>
          <p:nvPr/>
        </p:nvSpPr>
        <p:spPr bwMode="auto">
          <a:xfrm>
            <a:off x="38100" y="152400"/>
            <a:ext cx="3276600" cy="457200"/>
          </a:xfrm>
          <a:prstGeom prst="rect">
            <a:avLst/>
          </a:prstGeom>
        </p:spPr>
        <p:txBody>
          <a:bodyPr vert="horz" lIns="91440" tIns="45720" rIns="91440" bIns="45720" rtlCol="0" anchor="ctr">
            <a:normAutofit fontScale="77500" lnSpcReduction="20000"/>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Landfill Design</a:t>
            </a:r>
            <a:endParaRPr lang="en-US" dirty="0"/>
          </a:p>
        </p:txBody>
      </p:sp>
    </p:spTree>
    <p:extLst>
      <p:ext uri="{BB962C8B-B14F-4D97-AF65-F5344CB8AC3E}">
        <p14:creationId xmlns:p14="http://schemas.microsoft.com/office/powerpoint/2010/main" val="4129366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R DSCF67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048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R DSCF67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5730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28600" y="457200"/>
            <a:ext cx="3810000"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Waste Treatment</a:t>
            </a:r>
            <a:endParaRPr lang="en-US" dirty="0"/>
          </a:p>
        </p:txBody>
      </p:sp>
    </p:spTree>
    <p:extLst>
      <p:ext uri="{BB962C8B-B14F-4D97-AF65-F5344CB8AC3E}">
        <p14:creationId xmlns:p14="http://schemas.microsoft.com/office/powerpoint/2010/main" val="63875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Landfill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Landfill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5763"/>
            <a:ext cx="91440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0" y="152400"/>
            <a:ext cx="3810000"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Land Capping</a:t>
            </a:r>
            <a:endParaRPr lang="en-US" dirty="0"/>
          </a:p>
        </p:txBody>
      </p:sp>
    </p:spTree>
    <p:extLst>
      <p:ext uri="{BB962C8B-B14F-4D97-AF65-F5344CB8AC3E}">
        <p14:creationId xmlns:p14="http://schemas.microsoft.com/office/powerpoint/2010/main" val="2073780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2000"/>
                                        <p:tgtEl>
                                          <p:spTgt spid="7373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3731"/>
                                        </p:tgtEl>
                                        <p:attrNameLst>
                                          <p:attrName>style.visibility</p:attrName>
                                        </p:attrNameLst>
                                      </p:cBhvr>
                                      <p:to>
                                        <p:strVal val="visible"/>
                                      </p:to>
                                    </p:set>
                                    <p:animEffect transition="in" filter="fade">
                                      <p:cBhvr>
                                        <p:cTn id="11" dur="20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 </a:t>
            </a:r>
          </a:p>
        </p:txBody>
      </p:sp>
      <p:sp>
        <p:nvSpPr>
          <p:cNvPr id="20483" name="Text Box 3"/>
          <p:cNvSpPr txBox="1">
            <a:spLocks noChangeArrowheads="1"/>
          </p:cNvSpPr>
          <p:nvPr/>
        </p:nvSpPr>
        <p:spPr bwMode="auto">
          <a:xfrm>
            <a:off x="7848600" y="2236788"/>
            <a:ext cx="1222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35 m Stack</a:t>
            </a:r>
          </a:p>
        </p:txBody>
      </p:sp>
      <p:sp>
        <p:nvSpPr>
          <p:cNvPr id="249860" name="Text Box 4"/>
          <p:cNvSpPr txBox="1">
            <a:spLocks noChangeArrowheads="1"/>
          </p:cNvSpPr>
          <p:nvPr/>
        </p:nvSpPr>
        <p:spPr bwMode="auto">
          <a:xfrm>
            <a:off x="1447800" y="2236788"/>
            <a:ext cx="1204913" cy="277812"/>
          </a:xfrm>
          <a:prstGeom prst="rect">
            <a:avLst/>
          </a:prstGeom>
          <a:noFill/>
          <a:ln w="6350">
            <a:noFill/>
            <a:miter lim="800000"/>
            <a:headEnd type="none" w="sm" len="sm"/>
            <a:tailEnd type="none" w="sm" len="sm"/>
          </a:ln>
          <a:effectLst>
            <a:outerShdw algn="ctr" rotWithShape="0">
              <a:schemeClr val="bg2"/>
            </a:outerShdw>
          </a:effectLst>
        </p:spPr>
        <p:txBody>
          <a:bodyPr lIns="80010" tIns="40005" rIns="80010" bIns="40005">
            <a:spAutoFit/>
          </a:bodyPr>
          <a:lstStyle/>
          <a:p>
            <a:pPr algn="ctr" defTabSz="800100" eaLnBrk="0" hangingPunct="0">
              <a:spcBef>
                <a:spcPct val="50000"/>
              </a:spcBef>
              <a:defRPr/>
            </a:pPr>
            <a:r>
              <a:rPr lang="de-DE" sz="1300">
                <a:solidFill>
                  <a:schemeClr val="tx1"/>
                </a:solidFill>
                <a:effectLst/>
                <a:latin typeface="Arial" charset="0"/>
                <a:cs typeface="+mn-cs"/>
              </a:rPr>
              <a:t>SCC</a:t>
            </a:r>
            <a:endParaRPr lang="de-DE" sz="2100" b="0">
              <a:solidFill>
                <a:schemeClr val="tx1"/>
              </a:solidFill>
              <a:effectLst/>
              <a:latin typeface="Arial" charset="0"/>
              <a:cs typeface="+mn-cs"/>
            </a:endParaRPr>
          </a:p>
        </p:txBody>
      </p:sp>
      <p:sp>
        <p:nvSpPr>
          <p:cNvPr id="20485" name="Text Box 5"/>
          <p:cNvSpPr txBox="1">
            <a:spLocks noChangeArrowheads="1"/>
          </p:cNvSpPr>
          <p:nvPr/>
        </p:nvSpPr>
        <p:spPr bwMode="auto">
          <a:xfrm>
            <a:off x="2590800" y="1962150"/>
            <a:ext cx="11763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Evaporative Cooler</a:t>
            </a:r>
            <a:endParaRPr lang="de-DE" sz="2100" b="0">
              <a:solidFill>
                <a:schemeClr val="tx1"/>
              </a:solidFill>
              <a:effectLst/>
              <a:latin typeface="Arial" charset="0"/>
            </a:endParaRPr>
          </a:p>
        </p:txBody>
      </p:sp>
      <p:sp>
        <p:nvSpPr>
          <p:cNvPr id="20486" name="Text Box 6"/>
          <p:cNvSpPr txBox="1">
            <a:spLocks noChangeArrowheads="1"/>
          </p:cNvSpPr>
          <p:nvPr/>
        </p:nvSpPr>
        <p:spPr bwMode="auto">
          <a:xfrm>
            <a:off x="3870325" y="1892300"/>
            <a:ext cx="8461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Reagent Feeding </a:t>
            </a:r>
            <a:endParaRPr lang="de-DE" sz="2100" b="0">
              <a:solidFill>
                <a:schemeClr val="tx1"/>
              </a:solidFill>
              <a:effectLst/>
              <a:latin typeface="Arial" charset="0"/>
            </a:endParaRPr>
          </a:p>
        </p:txBody>
      </p:sp>
      <p:sp>
        <p:nvSpPr>
          <p:cNvPr id="20487" name="Text Box 7"/>
          <p:cNvSpPr txBox="1">
            <a:spLocks noChangeArrowheads="1"/>
          </p:cNvSpPr>
          <p:nvPr/>
        </p:nvSpPr>
        <p:spPr bwMode="auto">
          <a:xfrm>
            <a:off x="4838700" y="17526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Bag Filter</a:t>
            </a:r>
          </a:p>
        </p:txBody>
      </p:sp>
      <p:sp>
        <p:nvSpPr>
          <p:cNvPr id="20488" name="Text Box 8"/>
          <p:cNvSpPr txBox="1">
            <a:spLocks noChangeArrowheads="1"/>
          </p:cNvSpPr>
          <p:nvPr/>
        </p:nvSpPr>
        <p:spPr bwMode="auto">
          <a:xfrm>
            <a:off x="5857875" y="1885950"/>
            <a:ext cx="1000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Wet Scrubber</a:t>
            </a:r>
            <a:endParaRPr lang="de-DE" sz="1300" b="0">
              <a:solidFill>
                <a:schemeClr val="tx1"/>
              </a:solidFill>
              <a:effectLst/>
              <a:latin typeface="Arial" charset="0"/>
            </a:endParaRPr>
          </a:p>
        </p:txBody>
      </p:sp>
      <p:sp>
        <p:nvSpPr>
          <p:cNvPr id="20489" name="Text Box 9"/>
          <p:cNvSpPr txBox="1">
            <a:spLocks noChangeArrowheads="1"/>
          </p:cNvSpPr>
          <p:nvPr/>
        </p:nvSpPr>
        <p:spPr bwMode="auto">
          <a:xfrm>
            <a:off x="6861175" y="2057400"/>
            <a:ext cx="987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sm" len="sm"/>
                <a:tailEnd type="none" w="sm" len="sm"/>
              </a14:hiddenLine>
            </a:ext>
          </a:extLst>
        </p:spPr>
        <p:txBody>
          <a:bodyPr lIns="80010" tIns="40005" rIns="80010" bIns="40005">
            <a:spAutoFit/>
          </a:bodyPr>
          <a:lstStyle>
            <a:lvl1pPr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defTabSz="8001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defTabSz="8001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a:spcBef>
                <a:spcPct val="50000"/>
              </a:spcBef>
            </a:pPr>
            <a:r>
              <a:rPr lang="de-DE" sz="1300">
                <a:solidFill>
                  <a:schemeClr val="tx1"/>
                </a:solidFill>
                <a:effectLst/>
                <a:latin typeface="Arial" charset="0"/>
              </a:rPr>
              <a:t>ID Fan</a:t>
            </a:r>
          </a:p>
        </p:txBody>
      </p:sp>
      <p:sp>
        <p:nvSpPr>
          <p:cNvPr id="249866" name="Line 10"/>
          <p:cNvSpPr>
            <a:spLocks noChangeShapeType="1"/>
          </p:cNvSpPr>
          <p:nvPr/>
        </p:nvSpPr>
        <p:spPr bwMode="auto">
          <a:xfrm flipV="1">
            <a:off x="4725988" y="3687763"/>
            <a:ext cx="274637" cy="1587"/>
          </a:xfrm>
          <a:prstGeom prst="line">
            <a:avLst/>
          </a:prstGeom>
          <a:noFill/>
          <a:ln w="6350">
            <a:noFill/>
            <a:round/>
            <a:headEnd/>
            <a:tailEnd/>
          </a:ln>
          <a:effectLst/>
        </p:spPr>
        <p:txBody>
          <a:bodyPr wrap="none" lIns="80010" tIns="40005" rIns="80010" bIns="40005" anchor="ctr">
            <a:spAutoFit/>
          </a:bodyPr>
          <a:lstStyle/>
          <a:p>
            <a:pPr algn="ctr">
              <a:defRPr/>
            </a:pPr>
            <a:endParaRPr lang="en-IN">
              <a:cs typeface="+mn-cs"/>
            </a:endParaRPr>
          </a:p>
        </p:txBody>
      </p:sp>
      <p:graphicFrame>
        <p:nvGraphicFramePr>
          <p:cNvPr id="20491" name="Object 11"/>
          <p:cNvGraphicFramePr>
            <a:graphicFrameLocks noGrp="1" noChangeAspect="1"/>
          </p:cNvGraphicFramePr>
          <p:nvPr>
            <p:ph idx="1"/>
          </p:nvPr>
        </p:nvGraphicFramePr>
        <p:xfrm>
          <a:off x="946150" y="2840038"/>
          <a:ext cx="7227888" cy="3362325"/>
        </p:xfrm>
        <a:graphic>
          <a:graphicData uri="http://schemas.openxmlformats.org/presentationml/2006/ole">
            <mc:AlternateContent xmlns:mc="http://schemas.openxmlformats.org/markup-compatibility/2006">
              <mc:Choice xmlns:v="urn:schemas-microsoft-com:vml" Requires="v">
                <p:oleObj spid="_x0000_s1054" name="Flash Document" r:id="rId4" imgW="6751800" imgH="3140640" progId="Flash.Movie">
                  <p:embed/>
                </p:oleObj>
              </mc:Choice>
              <mc:Fallback>
                <p:oleObj name="Flash Document" r:id="rId4" imgW="6751800" imgH="3140640" progId="Flash.Movi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840038"/>
                        <a:ext cx="7227888"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9868" name="Line 12"/>
          <p:cNvSpPr>
            <a:spLocks noChangeShapeType="1"/>
          </p:cNvSpPr>
          <p:nvPr/>
        </p:nvSpPr>
        <p:spPr bwMode="auto">
          <a:xfrm>
            <a:off x="2057400" y="2590800"/>
            <a:ext cx="304800" cy="9906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69" name="Line 13"/>
          <p:cNvSpPr>
            <a:spLocks noChangeShapeType="1"/>
          </p:cNvSpPr>
          <p:nvPr/>
        </p:nvSpPr>
        <p:spPr bwMode="auto">
          <a:xfrm>
            <a:off x="3200400" y="2514600"/>
            <a:ext cx="76200" cy="15240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0" name="Line 14"/>
          <p:cNvSpPr>
            <a:spLocks noChangeShapeType="1"/>
          </p:cNvSpPr>
          <p:nvPr/>
        </p:nvSpPr>
        <p:spPr bwMode="auto">
          <a:xfrm>
            <a:off x="4343400" y="2438400"/>
            <a:ext cx="381000" cy="28194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1" name="Line 15"/>
          <p:cNvSpPr>
            <a:spLocks noChangeShapeType="1"/>
          </p:cNvSpPr>
          <p:nvPr/>
        </p:nvSpPr>
        <p:spPr bwMode="auto">
          <a:xfrm>
            <a:off x="5257800" y="2209800"/>
            <a:ext cx="228600" cy="22098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2" name="Line 16"/>
          <p:cNvSpPr>
            <a:spLocks noChangeShapeType="1"/>
          </p:cNvSpPr>
          <p:nvPr/>
        </p:nvSpPr>
        <p:spPr bwMode="auto">
          <a:xfrm>
            <a:off x="6400800" y="2362200"/>
            <a:ext cx="0" cy="27432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3" name="Line 17"/>
          <p:cNvSpPr>
            <a:spLocks noChangeShapeType="1"/>
          </p:cNvSpPr>
          <p:nvPr/>
        </p:nvSpPr>
        <p:spPr bwMode="auto">
          <a:xfrm flipH="1">
            <a:off x="8077200" y="2514600"/>
            <a:ext cx="685800" cy="7620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4" name="Line 18"/>
          <p:cNvSpPr>
            <a:spLocks noChangeShapeType="1"/>
          </p:cNvSpPr>
          <p:nvPr/>
        </p:nvSpPr>
        <p:spPr bwMode="auto">
          <a:xfrm flipH="1">
            <a:off x="7315200" y="2362200"/>
            <a:ext cx="76200" cy="35814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49875" name="Text Box 19"/>
          <p:cNvSpPr txBox="1">
            <a:spLocks noChangeArrowheads="1"/>
          </p:cNvSpPr>
          <p:nvPr/>
        </p:nvSpPr>
        <p:spPr bwMode="auto">
          <a:xfrm>
            <a:off x="304800" y="3352800"/>
            <a:ext cx="1204913" cy="277813"/>
          </a:xfrm>
          <a:prstGeom prst="rect">
            <a:avLst/>
          </a:prstGeom>
          <a:noFill/>
          <a:ln w="6350">
            <a:noFill/>
            <a:miter lim="800000"/>
            <a:headEnd type="none" w="sm" len="sm"/>
            <a:tailEnd type="none" w="sm" len="sm"/>
          </a:ln>
          <a:effectLst>
            <a:outerShdw algn="ctr" rotWithShape="0">
              <a:schemeClr val="bg2"/>
            </a:outerShdw>
          </a:effectLst>
        </p:spPr>
        <p:txBody>
          <a:bodyPr lIns="80010" tIns="40005" rIns="80010" bIns="40005">
            <a:spAutoFit/>
          </a:bodyPr>
          <a:lstStyle/>
          <a:p>
            <a:pPr algn="ctr" defTabSz="800100" eaLnBrk="0" hangingPunct="0">
              <a:spcBef>
                <a:spcPct val="50000"/>
              </a:spcBef>
              <a:defRPr/>
            </a:pPr>
            <a:r>
              <a:rPr lang="de-DE" sz="1300">
                <a:solidFill>
                  <a:schemeClr val="tx1"/>
                </a:solidFill>
                <a:effectLst/>
                <a:latin typeface="Arial" charset="0"/>
                <a:cs typeface="+mn-cs"/>
              </a:rPr>
              <a:t>Rotary Kiln</a:t>
            </a:r>
            <a:endParaRPr lang="de-DE" sz="2100" b="0">
              <a:solidFill>
                <a:schemeClr val="tx1"/>
              </a:solidFill>
              <a:effectLst/>
              <a:latin typeface="Arial" charset="0"/>
              <a:cs typeface="+mn-cs"/>
            </a:endParaRPr>
          </a:p>
        </p:txBody>
      </p:sp>
      <p:sp>
        <p:nvSpPr>
          <p:cNvPr id="249876" name="Line 20"/>
          <p:cNvSpPr>
            <a:spLocks noChangeShapeType="1"/>
          </p:cNvSpPr>
          <p:nvPr/>
        </p:nvSpPr>
        <p:spPr bwMode="auto">
          <a:xfrm>
            <a:off x="1066800" y="3810000"/>
            <a:ext cx="381000" cy="1676400"/>
          </a:xfrm>
          <a:prstGeom prst="line">
            <a:avLst/>
          </a:prstGeom>
          <a:noFill/>
          <a:ln w="9525">
            <a:solidFill>
              <a:schemeClr val="tx1"/>
            </a:solidFill>
            <a:round/>
            <a:headEnd/>
            <a:tailEnd type="triangle" w="med" len="med"/>
          </a:ln>
          <a:effectLst/>
        </p:spPr>
        <p:txBody>
          <a:bodyPr/>
          <a:lstStyle/>
          <a:p>
            <a:pPr algn="ctr">
              <a:defRPr/>
            </a:pPr>
            <a:endParaRPr lang="en-IN">
              <a:cs typeface="+mn-cs"/>
            </a:endParaRPr>
          </a:p>
        </p:txBody>
      </p:sp>
      <p:sp>
        <p:nvSpPr>
          <p:cNvPr id="20502" name="Text Box 22"/>
          <p:cNvSpPr txBox="1">
            <a:spLocks noChangeArrowheads="1"/>
          </p:cNvSpPr>
          <p:nvPr/>
        </p:nvSpPr>
        <p:spPr bwMode="auto">
          <a:xfrm>
            <a:off x="1143000" y="1219200"/>
            <a:ext cx="678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1pPr>
            <a:lvl2pPr marL="742950" indent="-28575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2pPr>
            <a:lvl3pPr marL="1143000" indent="-2286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3pPr>
            <a:lvl4pPr marL="1600200" indent="-2286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4pPr>
            <a:lvl5pPr marL="2057400" indent="-228600" eaLnBrk="0" hangingPunct="0">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rgbClr val="FF6600"/>
                </a:solidFill>
                <a:effectDag name="">
                  <a:cont type="tree" name="">
                    <a:effect ref="fillLine"/>
                    <a:outerShdw dist="38100" dir="13500000" algn="br">
                      <a:srgbClr val="FF9955"/>
                    </a:outerShdw>
                  </a:cont>
                  <a:cont type="tree" name="">
                    <a:effect ref="fillLine"/>
                    <a:outerShdw dist="38100" dir="2700000" algn="tl">
                      <a:srgbClr val="993D00"/>
                    </a:outerShdw>
                  </a:cont>
                  <a:effect ref="fillLine"/>
                </a:effectDag>
                <a:latin typeface="Castellar" pitchFamily="18" charset="0"/>
                <a:cs typeface="Arial" charset="0"/>
              </a:defRPr>
            </a:lvl9pPr>
          </a:lstStyle>
          <a:p>
            <a:pPr algn="ctr" eaLnBrk="1" hangingPunct="1"/>
            <a:r>
              <a:rPr lang="en-US" sz="2400">
                <a:solidFill>
                  <a:schemeClr val="bg1"/>
                </a:solidFill>
                <a:effectLst/>
                <a:latin typeface="Arial" charset="0"/>
              </a:rPr>
              <a:t>ROTARY KILN WITH EVAPORATIVE COOLER</a:t>
            </a:r>
            <a:endParaRPr lang="en-IN" sz="2400">
              <a:solidFill>
                <a:schemeClr val="bg1"/>
              </a:solidFill>
              <a:effectLst/>
              <a:latin typeface="Arial" charset="0"/>
            </a:endParaRPr>
          </a:p>
        </p:txBody>
      </p:sp>
      <p:sp>
        <p:nvSpPr>
          <p:cNvPr id="30" name="Text Box 3"/>
          <p:cNvSpPr txBox="1">
            <a:spLocks noChangeArrowheads="1"/>
          </p:cNvSpPr>
          <p:nvPr/>
        </p:nvSpPr>
        <p:spPr bwMode="auto">
          <a:xfrm>
            <a:off x="1213644" y="338137"/>
            <a:ext cx="6934200"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HW Incinerator</a:t>
            </a:r>
            <a:endParaRPr lang="en-US" dirty="0"/>
          </a:p>
        </p:txBody>
      </p:sp>
    </p:spTree>
    <p:extLst>
      <p:ext uri="{BB962C8B-B14F-4D97-AF65-F5344CB8AC3E}">
        <p14:creationId xmlns:p14="http://schemas.microsoft.com/office/powerpoint/2010/main" val="23496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TT1"/>
          <p:cNvPicPr>
            <a:picLocks noGrp="1" noChangeAspect="1" noChangeArrowheads="1"/>
          </p:cNvPicPr>
          <p:nvPr>
            <p:ph sz="half" idx="2"/>
          </p:nvPr>
        </p:nvPicPr>
        <p:blipFill>
          <a:blip r:embed="rId3">
            <a:grayscl/>
            <a:extLst>
              <a:ext uri="{28A0092B-C50C-407E-A947-70E740481C1C}">
                <a14:useLocalDpi xmlns:a14="http://schemas.microsoft.com/office/drawing/2010/main" val="0"/>
              </a:ext>
            </a:extLst>
          </a:blip>
          <a:srcRect/>
          <a:stretch>
            <a:fillRect/>
          </a:stretch>
        </p:blipFill>
        <p:spPr>
          <a:xfrm>
            <a:off x="0" y="-381000"/>
            <a:ext cx="9144000" cy="8229600"/>
          </a:xfrm>
        </p:spPr>
      </p:pic>
      <p:sp>
        <p:nvSpPr>
          <p:cNvPr id="22531" name="Rectangle 2"/>
          <p:cNvSpPr>
            <a:spLocks noGrp="1" noChangeArrowheads="1"/>
          </p:cNvSpPr>
          <p:nvPr>
            <p:ph type="body" sz="half" idx="1"/>
          </p:nvPr>
        </p:nvSpPr>
        <p:spPr>
          <a:xfrm>
            <a:off x="0" y="5715000"/>
            <a:ext cx="9144000" cy="1524000"/>
          </a:xfrm>
          <a:solidFill>
            <a:schemeClr val="tx1">
              <a:alpha val="70195"/>
            </a:schemeClr>
          </a:solidFill>
        </p:spPr>
        <p:txBody>
          <a:bodyPr/>
          <a:lstStyle/>
          <a:p>
            <a:pPr eaLnBrk="1" hangingPunct="1">
              <a:buFontTx/>
              <a:buNone/>
            </a:pPr>
            <a:r>
              <a:rPr lang="en-US" sz="3600" dirty="0" smtClean="0">
                <a:solidFill>
                  <a:schemeClr val="bg1"/>
                </a:solidFill>
              </a:rPr>
              <a:t>   </a:t>
            </a:r>
            <a:r>
              <a:rPr lang="en-US" sz="2400" dirty="0" smtClean="0">
                <a:solidFill>
                  <a:schemeClr val="bg1"/>
                </a:solidFill>
              </a:rPr>
              <a:t>Transportation is done by containerized vehicles to ensure compliance with Hazardous Waste Transportation Guidelines &amp; to have operational control on this vital activity.</a:t>
            </a:r>
          </a:p>
        </p:txBody>
      </p:sp>
      <p:sp>
        <p:nvSpPr>
          <p:cNvPr id="4" name="Text Box 3"/>
          <p:cNvSpPr txBox="1">
            <a:spLocks noChangeArrowheads="1"/>
          </p:cNvSpPr>
          <p:nvPr/>
        </p:nvSpPr>
        <p:spPr bwMode="auto">
          <a:xfrm>
            <a:off x="1104900" y="-228600"/>
            <a:ext cx="6934200"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HW Transportation</a:t>
            </a:r>
            <a:endParaRPr lang="en-US" dirty="0"/>
          </a:p>
        </p:txBody>
      </p:sp>
    </p:spTree>
    <p:extLst>
      <p:ext uri="{BB962C8B-B14F-4D97-AF65-F5344CB8AC3E}">
        <p14:creationId xmlns:p14="http://schemas.microsoft.com/office/powerpoint/2010/main" val="3610799477"/>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TT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533400"/>
            <a:ext cx="9144000" cy="6172200"/>
          </a:xfrm>
        </p:spPr>
      </p:pic>
      <p:sp>
        <p:nvSpPr>
          <p:cNvPr id="3" name="Text Box 3"/>
          <p:cNvSpPr txBox="1">
            <a:spLocks noChangeArrowheads="1"/>
          </p:cNvSpPr>
          <p:nvPr/>
        </p:nvSpPr>
        <p:spPr bwMode="auto">
          <a:xfrm>
            <a:off x="990600" y="304800"/>
            <a:ext cx="6934200" cy="457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smtClean="0"/>
              <a:t>HW Transportation</a:t>
            </a:r>
            <a:endParaRPr lang="en-US" dirty="0"/>
          </a:p>
        </p:txBody>
      </p:sp>
    </p:spTree>
    <p:extLst>
      <p:ext uri="{BB962C8B-B14F-4D97-AF65-F5344CB8AC3E}">
        <p14:creationId xmlns:p14="http://schemas.microsoft.com/office/powerpoint/2010/main" val="3076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84060" y="1143000"/>
            <a:ext cx="8458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1913"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eaLnBrk="1" hangingPunct="1">
              <a:spcBef>
                <a:spcPct val="50000"/>
              </a:spcBef>
            </a:pPr>
            <a:r>
              <a:rPr lang="en-US" sz="2400" b="0" dirty="0" smtClean="0">
                <a:solidFill>
                  <a:schemeClr val="tx1"/>
                </a:solidFill>
                <a:effectLst/>
                <a:latin typeface="+mj-lt"/>
              </a:rPr>
              <a:t>Never </a:t>
            </a:r>
            <a:r>
              <a:rPr lang="en-US" sz="2400" b="0" dirty="0">
                <a:solidFill>
                  <a:schemeClr val="tx1"/>
                </a:solidFill>
                <a:effectLst/>
                <a:latin typeface="+mj-lt"/>
              </a:rPr>
              <a:t>assume a waste to be non hazardous</a:t>
            </a:r>
          </a:p>
          <a:p>
            <a:pPr eaLnBrk="1" hangingPunct="1">
              <a:spcBef>
                <a:spcPct val="50000"/>
              </a:spcBef>
              <a:buFontTx/>
              <a:buChar char="•"/>
            </a:pPr>
            <a:r>
              <a:rPr lang="en-US" sz="2400" b="0" dirty="0">
                <a:solidFill>
                  <a:schemeClr val="tx1"/>
                </a:solidFill>
                <a:effectLst/>
                <a:latin typeface="+mj-lt"/>
              </a:rPr>
              <a:t> Do not encourage manual Handling of waste</a:t>
            </a:r>
          </a:p>
          <a:p>
            <a:pPr eaLnBrk="1" hangingPunct="1">
              <a:spcBef>
                <a:spcPct val="50000"/>
              </a:spcBef>
              <a:buFontTx/>
              <a:buChar char="•"/>
            </a:pPr>
            <a:r>
              <a:rPr lang="en-US" sz="2400" b="0" dirty="0">
                <a:solidFill>
                  <a:schemeClr val="tx1"/>
                </a:solidFill>
                <a:effectLst/>
                <a:latin typeface="+mj-lt"/>
              </a:rPr>
              <a:t> Get the MSDS of Hazardous component of your waste</a:t>
            </a:r>
          </a:p>
          <a:p>
            <a:pPr eaLnBrk="1" hangingPunct="1">
              <a:spcBef>
                <a:spcPct val="50000"/>
              </a:spcBef>
              <a:buFontTx/>
              <a:buChar char="•"/>
            </a:pPr>
            <a:r>
              <a:rPr lang="en-US" sz="2400" b="0" dirty="0">
                <a:solidFill>
                  <a:schemeClr val="tx1"/>
                </a:solidFill>
                <a:effectLst/>
                <a:latin typeface="+mj-lt"/>
              </a:rPr>
              <a:t> Educate your staff about the risk involved in handling   the waste</a:t>
            </a:r>
          </a:p>
          <a:p>
            <a:pPr eaLnBrk="1" hangingPunct="1">
              <a:spcBef>
                <a:spcPct val="50000"/>
              </a:spcBef>
              <a:buFontTx/>
              <a:buChar char="•"/>
            </a:pPr>
            <a:r>
              <a:rPr lang="en-US" sz="2400" b="0" dirty="0">
                <a:solidFill>
                  <a:schemeClr val="tx1"/>
                </a:solidFill>
                <a:effectLst/>
                <a:latin typeface="+mj-lt"/>
              </a:rPr>
              <a:t> Use the safety </a:t>
            </a:r>
            <a:r>
              <a:rPr lang="en-US" sz="2400" b="0" dirty="0" err="1">
                <a:solidFill>
                  <a:schemeClr val="tx1"/>
                </a:solidFill>
                <a:effectLst/>
                <a:latin typeface="+mj-lt"/>
              </a:rPr>
              <a:t>equipments</a:t>
            </a:r>
            <a:r>
              <a:rPr lang="en-US" sz="2400" b="0" dirty="0">
                <a:solidFill>
                  <a:schemeClr val="tx1"/>
                </a:solidFill>
                <a:effectLst/>
                <a:latin typeface="+mj-lt"/>
              </a:rPr>
              <a:t> like Gloves, Mask, Safety </a:t>
            </a:r>
            <a:r>
              <a:rPr lang="en-US" sz="2400" b="0" dirty="0" err="1">
                <a:solidFill>
                  <a:schemeClr val="tx1"/>
                </a:solidFill>
                <a:effectLst/>
                <a:latin typeface="+mj-lt"/>
              </a:rPr>
              <a:t>Goggles,safety</a:t>
            </a:r>
            <a:r>
              <a:rPr lang="en-US" sz="2400" b="0" dirty="0">
                <a:solidFill>
                  <a:schemeClr val="tx1"/>
                </a:solidFill>
                <a:effectLst/>
                <a:latin typeface="+mj-lt"/>
              </a:rPr>
              <a:t> shoes and aprons while handling the waste</a:t>
            </a:r>
          </a:p>
          <a:p>
            <a:pPr eaLnBrk="1" hangingPunct="1">
              <a:spcBef>
                <a:spcPct val="50000"/>
              </a:spcBef>
              <a:buFontTx/>
              <a:buChar char="•"/>
            </a:pPr>
            <a:r>
              <a:rPr lang="en-US" sz="2400" b="0" dirty="0">
                <a:solidFill>
                  <a:schemeClr val="tx1"/>
                </a:solidFill>
                <a:effectLst/>
                <a:latin typeface="+mj-lt"/>
              </a:rPr>
              <a:t> Segregate the waste storage area In  your premises and restrict unauthorized entry in such area. </a:t>
            </a:r>
          </a:p>
        </p:txBody>
      </p:sp>
      <p:sp>
        <p:nvSpPr>
          <p:cNvPr id="2" name="Rectangle 1"/>
          <p:cNvSpPr/>
          <p:nvPr/>
        </p:nvSpPr>
        <p:spPr>
          <a:xfrm>
            <a:off x="522160" y="152400"/>
            <a:ext cx="8023480" cy="646331"/>
          </a:xfrm>
          <a:prstGeom prst="rect">
            <a:avLst/>
          </a:prstGeom>
        </p:spPr>
        <p:txBody>
          <a:bodyPr vert="horz" lIns="91440" tIns="45720" rIns="91440" bIns="45720" rtlCol="0" anchor="ctr">
            <a:noAutofit/>
          </a:bodyPr>
          <a:lstStyle/>
          <a:p>
            <a:pPr algn="ctr">
              <a:spcBef>
                <a:spcPct val="0"/>
              </a:spcBef>
            </a:pPr>
            <a:r>
              <a:rPr lang="en-US" sz="3600" b="1" dirty="0">
                <a:solidFill>
                  <a:schemeClr val="accent1">
                    <a:lumMod val="75000"/>
                  </a:schemeClr>
                </a:solidFill>
                <a:latin typeface="+mj-lt"/>
                <a:ea typeface="+mj-ea"/>
                <a:cs typeface="+mj-cs"/>
              </a:rPr>
              <a:t>Safety Rules to be followed by Generator</a:t>
            </a:r>
          </a:p>
        </p:txBody>
      </p:sp>
    </p:spTree>
    <p:extLst>
      <p:ext uri="{BB962C8B-B14F-4D97-AF65-F5344CB8AC3E}">
        <p14:creationId xmlns:p14="http://schemas.microsoft.com/office/powerpoint/2010/main" val="162867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vert="horz" lIns="91440" tIns="45720" rIns="91440" bIns="45720" rtlCol="0" anchor="ctr">
            <a:noAutofit/>
          </a:bodyPr>
          <a:lstStyle/>
          <a:p>
            <a:r>
              <a:rPr lang="en-IN" sz="3600" b="1" dirty="0">
                <a:solidFill>
                  <a:srgbClr val="0070C0"/>
                </a:solidFill>
              </a:rPr>
              <a:t>Tools</a:t>
            </a:r>
          </a:p>
        </p:txBody>
      </p:sp>
      <p:sp>
        <p:nvSpPr>
          <p:cNvPr id="3" name="Content Placeholder 2"/>
          <p:cNvSpPr>
            <a:spLocks noGrp="1"/>
          </p:cNvSpPr>
          <p:nvPr>
            <p:ph idx="1"/>
          </p:nvPr>
        </p:nvSpPr>
        <p:spPr>
          <a:xfrm>
            <a:off x="457200" y="914400"/>
            <a:ext cx="8229600" cy="4983163"/>
          </a:xfrm>
        </p:spPr>
        <p:txBody>
          <a:bodyPr>
            <a:noAutofit/>
          </a:bodyPr>
          <a:lstStyle/>
          <a:p>
            <a:r>
              <a:rPr lang="en-IN" sz="2800" dirty="0" smtClean="0"/>
              <a:t>Penalties &amp; Procedure: 41: </a:t>
            </a:r>
          </a:p>
          <a:p>
            <a:pPr lvl="1"/>
            <a:r>
              <a:rPr lang="en-IN" dirty="0" smtClean="0"/>
              <a:t>Failure to comply 20, </a:t>
            </a:r>
            <a:r>
              <a:rPr lang="en-IN" dirty="0" smtClean="0">
                <a:solidFill>
                  <a:srgbClr val="FF0000"/>
                </a:solidFill>
              </a:rPr>
              <a:t>3months or with fine 10K</a:t>
            </a:r>
          </a:p>
          <a:p>
            <a:pPr lvl="1"/>
            <a:r>
              <a:rPr lang="en-IN" dirty="0" smtClean="0"/>
              <a:t>Failure of 33, </a:t>
            </a:r>
            <a:r>
              <a:rPr lang="en-IN" dirty="0" smtClean="0">
                <a:solidFill>
                  <a:srgbClr val="FF0000"/>
                </a:solidFill>
              </a:rPr>
              <a:t>1.5 years and may extent up to 6 years with fine 5K/day,</a:t>
            </a:r>
          </a:p>
          <a:p>
            <a:r>
              <a:rPr lang="en-IN" sz="2800" dirty="0" smtClean="0"/>
              <a:t>Penalties for Certain Acts: 42 :- </a:t>
            </a:r>
            <a:r>
              <a:rPr lang="en-IN" sz="2800" dirty="0" smtClean="0">
                <a:solidFill>
                  <a:srgbClr val="FF0000"/>
                </a:solidFill>
              </a:rPr>
              <a:t>3 months with or without fine</a:t>
            </a:r>
            <a:r>
              <a:rPr lang="en-IN" sz="2800" dirty="0" smtClean="0"/>
              <a:t> for obstruction, destruction, failure to inform </a:t>
            </a:r>
            <a:r>
              <a:rPr lang="en-IN" sz="2800" dirty="0" err="1" smtClean="0"/>
              <a:t>etc</a:t>
            </a:r>
            <a:endParaRPr lang="en-IN" sz="2800" dirty="0" smtClean="0"/>
          </a:p>
          <a:p>
            <a:r>
              <a:rPr lang="en-IN" sz="2800" dirty="0" smtClean="0"/>
              <a:t>Penalty for violation of 24 is under 43:- </a:t>
            </a:r>
            <a:r>
              <a:rPr lang="en-IN" sz="2800" dirty="0" smtClean="0">
                <a:solidFill>
                  <a:srgbClr val="FF0000"/>
                </a:solidFill>
              </a:rPr>
              <a:t>1 year to six years with fine</a:t>
            </a:r>
          </a:p>
          <a:p>
            <a:r>
              <a:rPr lang="en-IN" sz="2800" dirty="0" smtClean="0"/>
              <a:t>Penalty </a:t>
            </a:r>
            <a:r>
              <a:rPr lang="en-IN" sz="2800" dirty="0"/>
              <a:t>for violation of </a:t>
            </a:r>
            <a:r>
              <a:rPr lang="en-IN" sz="2800" dirty="0" smtClean="0"/>
              <a:t>25/26 </a:t>
            </a:r>
            <a:r>
              <a:rPr lang="en-IN" sz="2800" dirty="0"/>
              <a:t>is </a:t>
            </a:r>
            <a:r>
              <a:rPr lang="en-IN" sz="2800" dirty="0" smtClean="0"/>
              <a:t>under 44:  </a:t>
            </a:r>
            <a:r>
              <a:rPr lang="en-IN" sz="2800" dirty="0">
                <a:solidFill>
                  <a:srgbClr val="FF0000"/>
                </a:solidFill>
              </a:rPr>
              <a:t>1.5 to 6 years with fine</a:t>
            </a:r>
          </a:p>
          <a:p>
            <a:pPr marL="0" indent="0">
              <a:buNone/>
            </a:pPr>
            <a:endParaRPr lang="en-IN" sz="2800" dirty="0" smtClean="0"/>
          </a:p>
          <a:p>
            <a:endParaRPr lang="en-IN" sz="2800" dirty="0"/>
          </a:p>
        </p:txBody>
      </p:sp>
      <p:sp>
        <p:nvSpPr>
          <p:cNvPr id="4" name="TextBox 3"/>
          <p:cNvSpPr txBox="1"/>
          <p:nvPr/>
        </p:nvSpPr>
        <p:spPr>
          <a:xfrm>
            <a:off x="7960057" y="6424096"/>
            <a:ext cx="915764" cy="369332"/>
          </a:xfrm>
          <a:prstGeom prst="rect">
            <a:avLst/>
          </a:prstGeom>
          <a:noFill/>
        </p:spPr>
        <p:txBody>
          <a:bodyPr wrap="none" rtlCol="0">
            <a:spAutoFit/>
          </a:bodyPr>
          <a:lstStyle/>
          <a:p>
            <a:r>
              <a:rPr lang="en-IN" b="1" dirty="0" smtClean="0"/>
              <a:t>…</a:t>
            </a:r>
            <a:r>
              <a:rPr lang="en-IN" b="1" dirty="0" err="1" smtClean="0"/>
              <a:t>Contd</a:t>
            </a:r>
            <a:endParaRPr lang="en-IN" b="1" dirty="0"/>
          </a:p>
        </p:txBody>
      </p:sp>
    </p:spTree>
    <p:extLst>
      <p:ext uri="{BB962C8B-B14F-4D97-AF65-F5344CB8AC3E}">
        <p14:creationId xmlns:p14="http://schemas.microsoft.com/office/powerpoint/2010/main" val="3647355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152400"/>
            <a:ext cx="8153400" cy="646331"/>
          </a:xfrm>
          <a:prstGeom prst="rect">
            <a:avLst/>
          </a:prstGeom>
          <a:extLst/>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Health Effects of Hazardous Waste</a:t>
            </a:r>
          </a:p>
        </p:txBody>
      </p:sp>
      <p:sp>
        <p:nvSpPr>
          <p:cNvPr id="25603" name="Text Box 3"/>
          <p:cNvSpPr txBox="1">
            <a:spLocks noChangeArrowheads="1"/>
          </p:cNvSpPr>
          <p:nvPr/>
        </p:nvSpPr>
        <p:spPr bwMode="auto">
          <a:xfrm>
            <a:off x="457200" y="914400"/>
            <a:ext cx="8229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000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eaLnBrk="1" hangingPunct="1">
              <a:spcBef>
                <a:spcPct val="50000"/>
              </a:spcBef>
              <a:buFontTx/>
              <a:buChar char="•"/>
            </a:pPr>
            <a:r>
              <a:rPr lang="en-US" sz="2200" b="0" dirty="0">
                <a:solidFill>
                  <a:schemeClr val="tx1"/>
                </a:solidFill>
                <a:effectLst/>
                <a:latin typeface="+mj-lt"/>
              </a:rPr>
              <a:t>Acute Effects can be observed in Handling High Toxicity waste   - usually the generator is aware of risks involved in handling such waste – Ex: Cyanide bearing waste – and takes adequate precaution.</a:t>
            </a:r>
          </a:p>
          <a:p>
            <a:pPr eaLnBrk="1" hangingPunct="1">
              <a:spcBef>
                <a:spcPct val="50000"/>
              </a:spcBef>
              <a:buFontTx/>
              <a:buChar char="•"/>
            </a:pPr>
            <a:r>
              <a:rPr lang="en-US" sz="2200" b="0" dirty="0">
                <a:solidFill>
                  <a:schemeClr val="tx1"/>
                </a:solidFill>
                <a:effectLst/>
                <a:latin typeface="+mj-lt"/>
              </a:rPr>
              <a:t>Chronic Effects – long term effects – can be observed in low/ moderate toxicity wastes. </a:t>
            </a:r>
          </a:p>
          <a:p>
            <a:pPr eaLnBrk="1" hangingPunct="1">
              <a:spcBef>
                <a:spcPct val="50000"/>
              </a:spcBef>
              <a:buFontTx/>
              <a:buChar char="•"/>
            </a:pPr>
            <a:r>
              <a:rPr lang="en-US" sz="2200" b="0" dirty="0">
                <a:solidFill>
                  <a:schemeClr val="tx1"/>
                </a:solidFill>
                <a:effectLst/>
                <a:latin typeface="+mj-lt"/>
              </a:rPr>
              <a:t>Usually the generator is not aware of health hazard posed by this waste </a:t>
            </a:r>
            <a:r>
              <a:rPr lang="en-US" sz="2200" b="0" dirty="0" err="1">
                <a:solidFill>
                  <a:schemeClr val="tx1"/>
                </a:solidFill>
                <a:effectLst/>
                <a:latin typeface="+mj-lt"/>
              </a:rPr>
              <a:t>eg</a:t>
            </a:r>
            <a:r>
              <a:rPr lang="en-US" sz="2200" b="0" dirty="0">
                <a:solidFill>
                  <a:schemeClr val="tx1"/>
                </a:solidFill>
                <a:effectLst/>
                <a:latin typeface="+mj-lt"/>
              </a:rPr>
              <a:t>. Asbestos, Chromium bearing waste, lead bearing waste </a:t>
            </a:r>
          </a:p>
          <a:p>
            <a:pPr eaLnBrk="1" hangingPunct="1">
              <a:spcBef>
                <a:spcPct val="50000"/>
              </a:spcBef>
              <a:buFontTx/>
              <a:buChar char="•"/>
            </a:pPr>
            <a:r>
              <a:rPr lang="en-US" sz="2200" b="0" dirty="0">
                <a:solidFill>
                  <a:schemeClr val="tx1"/>
                </a:solidFill>
                <a:effectLst/>
                <a:latin typeface="+mj-lt"/>
              </a:rPr>
              <a:t>The effects of these wastes can span across generations – </a:t>
            </a:r>
            <a:r>
              <a:rPr lang="en-US" sz="2200" b="0" dirty="0" err="1">
                <a:solidFill>
                  <a:schemeClr val="tx1"/>
                </a:solidFill>
                <a:effectLst/>
                <a:latin typeface="+mj-lt"/>
              </a:rPr>
              <a:t>eg</a:t>
            </a:r>
            <a:r>
              <a:rPr lang="en-US" sz="2200" b="0" dirty="0">
                <a:solidFill>
                  <a:schemeClr val="tx1"/>
                </a:solidFill>
                <a:effectLst/>
                <a:latin typeface="+mj-lt"/>
              </a:rPr>
              <a:t>. Accumulation of </a:t>
            </a:r>
            <a:r>
              <a:rPr lang="en-US" sz="2200" b="0" dirty="0" err="1">
                <a:solidFill>
                  <a:schemeClr val="tx1"/>
                </a:solidFill>
                <a:effectLst/>
                <a:latin typeface="+mj-lt"/>
              </a:rPr>
              <a:t>Pb</a:t>
            </a:r>
            <a:r>
              <a:rPr lang="en-US" sz="2200" b="0" dirty="0">
                <a:solidFill>
                  <a:schemeClr val="tx1"/>
                </a:solidFill>
                <a:effectLst/>
                <a:latin typeface="+mj-lt"/>
              </a:rPr>
              <a:t> can result in infertility, mentally challenged offspring.</a:t>
            </a:r>
          </a:p>
          <a:p>
            <a:pPr eaLnBrk="1" hangingPunct="1">
              <a:spcBef>
                <a:spcPct val="50000"/>
              </a:spcBef>
              <a:buFontTx/>
              <a:buChar char="•"/>
            </a:pPr>
            <a:r>
              <a:rPr lang="en-US" sz="2200" b="0" dirty="0">
                <a:solidFill>
                  <a:schemeClr val="tx1"/>
                </a:solidFill>
                <a:effectLst/>
                <a:latin typeface="+mj-lt"/>
              </a:rPr>
              <a:t>The chronic health hazardous have to be documented carefully by the generator by keeping track of Health problems of the employees.</a:t>
            </a:r>
          </a:p>
        </p:txBody>
      </p:sp>
    </p:spTree>
    <p:extLst>
      <p:ext uri="{BB962C8B-B14F-4D97-AF65-F5344CB8AC3E}">
        <p14:creationId xmlns:p14="http://schemas.microsoft.com/office/powerpoint/2010/main" val="3609237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762000" y="150813"/>
            <a:ext cx="7772399" cy="611187"/>
          </a:xfrm>
          <a:prstGeom prst="rect">
            <a:avLst/>
          </a:prstGeom>
          <a:extLst/>
        </p:spPr>
        <p:txBody>
          <a:bodyPr vert="horz" lIns="91440" tIns="45720" rIns="91440" bIns="45720" rtlCol="0" anchor="ctr">
            <a:noAutofit/>
          </a:bodyPr>
          <a:lstStyle/>
          <a:p>
            <a:pPr algn="ctr">
              <a:spcBef>
                <a:spcPct val="0"/>
              </a:spcBef>
            </a:pPr>
            <a:r>
              <a:rPr lang="en-US" sz="3600" b="1" dirty="0">
                <a:solidFill>
                  <a:schemeClr val="accent1">
                    <a:lumMod val="75000"/>
                  </a:schemeClr>
                </a:solidFill>
                <a:latin typeface="+mj-lt"/>
                <a:ea typeface="+mj-ea"/>
                <a:cs typeface="+mj-cs"/>
              </a:rPr>
              <a:t>ENVIRONMENTAL </a:t>
            </a:r>
            <a:r>
              <a:rPr lang="en-US" sz="3600" b="1" dirty="0" smtClean="0">
                <a:solidFill>
                  <a:schemeClr val="accent1">
                    <a:lumMod val="75000"/>
                  </a:schemeClr>
                </a:solidFill>
                <a:latin typeface="+mj-lt"/>
                <a:ea typeface="+mj-ea"/>
                <a:cs typeface="+mj-cs"/>
              </a:rPr>
              <a:t>MONITORING</a:t>
            </a:r>
            <a:endParaRPr lang="en-US" sz="3600" b="1" dirty="0">
              <a:solidFill>
                <a:schemeClr val="accent1">
                  <a:lumMod val="75000"/>
                </a:schemeClr>
              </a:solidFill>
              <a:latin typeface="+mj-lt"/>
              <a:ea typeface="+mj-ea"/>
              <a:cs typeface="+mj-cs"/>
            </a:endParaRPr>
          </a:p>
        </p:txBody>
      </p:sp>
      <p:sp>
        <p:nvSpPr>
          <p:cNvPr id="95251" name="Rectangle 19"/>
          <p:cNvSpPr>
            <a:spLocks noChangeArrowheads="1"/>
          </p:cNvSpPr>
          <p:nvPr/>
        </p:nvSpPr>
        <p:spPr bwMode="auto">
          <a:xfrm>
            <a:off x="4886325" y="4343400"/>
            <a:ext cx="3724275" cy="762000"/>
          </a:xfrm>
          <a:prstGeom prst="rect">
            <a:avLst/>
          </a:prstGeom>
          <a:solidFill>
            <a:schemeClr val="accent2">
              <a:alpha val="17000"/>
            </a:schemeClr>
          </a:solidFill>
          <a:ln w="9525">
            <a:noFill/>
            <a:miter lim="800000"/>
            <a:headEnd/>
            <a:tailEnd/>
          </a:ln>
          <a:effectLst/>
        </p:spPr>
        <p:txBody>
          <a:bodyPr wrap="none" anchor="ctr"/>
          <a:lstStyle/>
          <a:p>
            <a:pPr algn="ctr">
              <a:defRPr/>
            </a:pPr>
            <a:endParaRPr lang="en-IN">
              <a:cs typeface="+mn-cs"/>
            </a:endParaRPr>
          </a:p>
        </p:txBody>
      </p:sp>
      <p:sp>
        <p:nvSpPr>
          <p:cNvPr id="95252" name="Rectangle 20"/>
          <p:cNvSpPr>
            <a:spLocks noChangeArrowheads="1"/>
          </p:cNvSpPr>
          <p:nvPr/>
        </p:nvSpPr>
        <p:spPr bwMode="auto">
          <a:xfrm>
            <a:off x="1524000" y="3406775"/>
            <a:ext cx="2133600" cy="762000"/>
          </a:xfrm>
          <a:prstGeom prst="rect">
            <a:avLst/>
          </a:prstGeom>
          <a:solidFill>
            <a:schemeClr val="accent2">
              <a:alpha val="17000"/>
            </a:schemeClr>
          </a:solidFill>
          <a:ln w="9525">
            <a:noFill/>
            <a:miter lim="800000"/>
            <a:headEnd/>
            <a:tailEnd/>
          </a:ln>
          <a:effectLst/>
        </p:spPr>
        <p:txBody>
          <a:bodyPr wrap="none" anchor="ctr"/>
          <a:lstStyle/>
          <a:p>
            <a:pPr algn="ctr">
              <a:defRPr/>
            </a:pPr>
            <a:endParaRPr lang="en-IN">
              <a:cs typeface="+mn-cs"/>
            </a:endParaRPr>
          </a:p>
        </p:txBody>
      </p:sp>
      <p:sp>
        <p:nvSpPr>
          <p:cNvPr id="26629" name="Rectangle 21"/>
          <p:cNvSpPr>
            <a:spLocks noChangeArrowheads="1"/>
          </p:cNvSpPr>
          <p:nvPr/>
        </p:nvSpPr>
        <p:spPr bwMode="auto">
          <a:xfrm>
            <a:off x="4876800" y="2362200"/>
            <a:ext cx="1905000" cy="762000"/>
          </a:xfrm>
          <a:prstGeom prst="rect">
            <a:avLst/>
          </a:prstGeom>
          <a:solidFill>
            <a:schemeClr val="accent2">
              <a:alpha val="1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IN" sz="1800" b="0">
              <a:solidFill>
                <a:schemeClr val="tx1"/>
              </a:solidFill>
              <a:effectLst/>
              <a:latin typeface="Tahoma" pitchFamily="34" charset="0"/>
            </a:endParaRPr>
          </a:p>
        </p:txBody>
      </p:sp>
      <p:sp>
        <p:nvSpPr>
          <p:cNvPr id="95254" name="Rectangle 22"/>
          <p:cNvSpPr>
            <a:spLocks noChangeArrowheads="1"/>
          </p:cNvSpPr>
          <p:nvPr/>
        </p:nvSpPr>
        <p:spPr bwMode="auto">
          <a:xfrm>
            <a:off x="1600200" y="5334000"/>
            <a:ext cx="2133600" cy="762000"/>
          </a:xfrm>
          <a:prstGeom prst="rect">
            <a:avLst/>
          </a:prstGeom>
          <a:solidFill>
            <a:schemeClr val="accent2">
              <a:alpha val="17000"/>
            </a:schemeClr>
          </a:solidFill>
          <a:ln w="9525">
            <a:noFill/>
            <a:miter lim="800000"/>
            <a:headEnd/>
            <a:tailEnd/>
          </a:ln>
          <a:effectLst/>
        </p:spPr>
        <p:txBody>
          <a:bodyPr wrap="none" anchor="ctr"/>
          <a:lstStyle/>
          <a:p>
            <a:pPr algn="ctr">
              <a:defRPr/>
            </a:pPr>
            <a:endParaRPr lang="en-IN">
              <a:cs typeface="+mn-cs"/>
            </a:endParaRPr>
          </a:p>
        </p:txBody>
      </p:sp>
      <p:sp>
        <p:nvSpPr>
          <p:cNvPr id="95255" name="Rectangle 23"/>
          <p:cNvSpPr>
            <a:spLocks noChangeArrowheads="1"/>
          </p:cNvSpPr>
          <p:nvPr/>
        </p:nvSpPr>
        <p:spPr bwMode="auto">
          <a:xfrm>
            <a:off x="1498600" y="1295400"/>
            <a:ext cx="2071688" cy="762000"/>
          </a:xfrm>
          <a:prstGeom prst="rect">
            <a:avLst/>
          </a:prstGeom>
          <a:solidFill>
            <a:schemeClr val="accent2">
              <a:alpha val="17000"/>
            </a:schemeClr>
          </a:solidFill>
          <a:ln w="9525">
            <a:noFill/>
            <a:miter lim="800000"/>
            <a:headEnd/>
            <a:tailEnd/>
          </a:ln>
          <a:effectLst/>
        </p:spPr>
        <p:txBody>
          <a:bodyPr wrap="none" anchor="ctr"/>
          <a:lstStyle/>
          <a:p>
            <a:pPr algn="ctr">
              <a:defRPr/>
            </a:pPr>
            <a:endParaRPr lang="en-IN">
              <a:cs typeface="+mn-cs"/>
            </a:endParaRPr>
          </a:p>
        </p:txBody>
      </p:sp>
      <p:pic>
        <p:nvPicPr>
          <p:cNvPr id="26632" name="Picture 24" desc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352800"/>
            <a:ext cx="1066800" cy="8382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5"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0" y="23622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26" descr="indu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1295400"/>
            <a:ext cx="1143000" cy="762000"/>
          </a:xfrm>
          <a:prstGeom prst="rect">
            <a:avLst/>
          </a:prstGeom>
          <a:noFill/>
          <a:ln>
            <a:noFill/>
          </a:ln>
          <a:effectLst>
            <a:outerShdw dist="35921" dir="2700000" algn="ctr" rotWithShape="0">
              <a:srgbClr val="0000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27" descr="potting_soil"/>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4600" y="5334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28" descr="zo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43434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1" name="Rectangle 29"/>
          <p:cNvSpPr>
            <a:spLocks noChangeArrowheads="1"/>
          </p:cNvSpPr>
          <p:nvPr/>
        </p:nvSpPr>
        <p:spPr bwMode="auto">
          <a:xfrm>
            <a:off x="1549400" y="1371600"/>
            <a:ext cx="1828800" cy="535531"/>
          </a:xfrm>
          <a:prstGeom prst="rect">
            <a:avLst/>
          </a:prstGeom>
          <a:noFill/>
          <a:ln w="9525">
            <a:noFill/>
            <a:miter lim="800000"/>
            <a:headEnd/>
            <a:tailEnd/>
          </a:ln>
          <a:effectLst/>
        </p:spPr>
        <p:txBody>
          <a:bodyPr>
            <a:spAutoFit/>
          </a:bodyPr>
          <a:lstStyle/>
          <a:p>
            <a:pPr algn="ctr">
              <a:lnSpc>
                <a:spcPct val="80000"/>
              </a:lnSpc>
              <a:spcBef>
                <a:spcPct val="20000"/>
              </a:spcBef>
              <a:buClr>
                <a:schemeClr val="hlink"/>
              </a:buClr>
              <a:buSzPct val="65000"/>
              <a:buFont typeface="Wingdings" pitchFamily="2" charset="2"/>
              <a:buNone/>
              <a:defRPr/>
            </a:pPr>
            <a:r>
              <a:rPr lang="en-US" sz="3600" dirty="0">
                <a:solidFill>
                  <a:schemeClr val="tx1"/>
                </a:solidFill>
                <a:effectLst>
                  <a:outerShdw blurRad="38100" dist="38100" dir="2700000" algn="tl">
                    <a:srgbClr val="C0C0C0"/>
                  </a:outerShdw>
                </a:effectLst>
                <a:latin typeface="Tahoma" pitchFamily="34" charset="0"/>
              </a:rPr>
              <a:t>AIR</a:t>
            </a:r>
          </a:p>
        </p:txBody>
      </p:sp>
      <p:sp>
        <p:nvSpPr>
          <p:cNvPr id="95262" name="Rectangle 30"/>
          <p:cNvSpPr>
            <a:spLocks noChangeArrowheads="1"/>
          </p:cNvSpPr>
          <p:nvPr/>
        </p:nvSpPr>
        <p:spPr bwMode="auto">
          <a:xfrm>
            <a:off x="1736294" y="3406775"/>
            <a:ext cx="1658211" cy="535531"/>
          </a:xfrm>
          <a:prstGeom prst="rect">
            <a:avLst/>
          </a:prstGeom>
          <a:noFill/>
          <a:ln w="9525">
            <a:noFill/>
            <a:miter lim="800000"/>
            <a:headEnd/>
            <a:tailEnd/>
          </a:ln>
          <a:effectLst/>
        </p:spPr>
        <p:txBody>
          <a:bodyPr>
            <a:spAutoFit/>
          </a:bodyPr>
          <a:lstStyle/>
          <a:p>
            <a:pPr algn="ctr">
              <a:lnSpc>
                <a:spcPct val="80000"/>
              </a:lnSpc>
              <a:spcBef>
                <a:spcPct val="20000"/>
              </a:spcBef>
              <a:buClr>
                <a:schemeClr val="hlink"/>
              </a:buClr>
              <a:buSzPct val="65000"/>
              <a:buFont typeface="Wingdings" pitchFamily="2" charset="2"/>
              <a:buNone/>
            </a:pPr>
            <a:r>
              <a:rPr lang="en-US" sz="3600" dirty="0">
                <a:effectLst>
                  <a:outerShdw blurRad="38100" dist="38100" dir="2700000" algn="tl">
                    <a:srgbClr val="C0C0C0"/>
                  </a:outerShdw>
                </a:effectLst>
                <a:latin typeface="Tahoma" pitchFamily="34" charset="0"/>
              </a:rPr>
              <a:t>WATER</a:t>
            </a:r>
          </a:p>
        </p:txBody>
      </p:sp>
      <p:sp>
        <p:nvSpPr>
          <p:cNvPr id="95263" name="Rectangle 31"/>
          <p:cNvSpPr>
            <a:spLocks noChangeArrowheads="1"/>
          </p:cNvSpPr>
          <p:nvPr/>
        </p:nvSpPr>
        <p:spPr bwMode="auto">
          <a:xfrm>
            <a:off x="5072552" y="2505075"/>
            <a:ext cx="1507144" cy="535531"/>
          </a:xfrm>
          <a:prstGeom prst="rect">
            <a:avLst/>
          </a:prstGeom>
          <a:noFill/>
          <a:ln w="9525">
            <a:noFill/>
            <a:miter lim="800000"/>
            <a:headEnd/>
            <a:tailEnd/>
          </a:ln>
          <a:effectLst/>
        </p:spPr>
        <p:txBody>
          <a:bodyPr>
            <a:spAutoFit/>
          </a:bodyPr>
          <a:lstStyle/>
          <a:p>
            <a:pPr algn="ctr">
              <a:lnSpc>
                <a:spcPct val="80000"/>
              </a:lnSpc>
              <a:spcBef>
                <a:spcPct val="20000"/>
              </a:spcBef>
              <a:buClr>
                <a:schemeClr val="hlink"/>
              </a:buClr>
              <a:buSzPct val="65000"/>
              <a:buFont typeface="Wingdings" pitchFamily="2" charset="2"/>
              <a:buNone/>
            </a:pPr>
            <a:r>
              <a:rPr lang="en-US" sz="3600" dirty="0">
                <a:effectLst>
                  <a:outerShdw blurRad="38100" dist="38100" dir="2700000" algn="tl">
                    <a:srgbClr val="C0C0C0"/>
                  </a:outerShdw>
                </a:effectLst>
                <a:latin typeface="Tahoma" pitchFamily="34" charset="0"/>
              </a:rPr>
              <a:t>NOISE</a:t>
            </a:r>
          </a:p>
        </p:txBody>
      </p:sp>
      <p:sp>
        <p:nvSpPr>
          <p:cNvPr id="95264" name="Rectangle 32"/>
          <p:cNvSpPr>
            <a:spLocks noChangeArrowheads="1"/>
          </p:cNvSpPr>
          <p:nvPr/>
        </p:nvSpPr>
        <p:spPr bwMode="auto">
          <a:xfrm>
            <a:off x="1882478" y="5467350"/>
            <a:ext cx="1302343" cy="535531"/>
          </a:xfrm>
          <a:prstGeom prst="rect">
            <a:avLst/>
          </a:prstGeom>
          <a:noFill/>
          <a:ln w="9525">
            <a:noFill/>
            <a:miter lim="800000"/>
            <a:headEnd/>
            <a:tailEnd/>
          </a:ln>
          <a:effectLst/>
        </p:spPr>
        <p:txBody>
          <a:bodyPr>
            <a:spAutoFit/>
          </a:bodyPr>
          <a:lstStyle/>
          <a:p>
            <a:pPr algn="ctr">
              <a:lnSpc>
                <a:spcPct val="80000"/>
              </a:lnSpc>
              <a:spcBef>
                <a:spcPct val="20000"/>
              </a:spcBef>
              <a:buClr>
                <a:schemeClr val="hlink"/>
              </a:buClr>
              <a:buSzPct val="65000"/>
              <a:buFont typeface="Wingdings" pitchFamily="2" charset="2"/>
              <a:buNone/>
            </a:pPr>
            <a:r>
              <a:rPr lang="en-US" sz="3600" dirty="0">
                <a:effectLst>
                  <a:outerShdw blurRad="38100" dist="38100" dir="2700000" algn="tl">
                    <a:srgbClr val="C0C0C0"/>
                  </a:outerShdw>
                </a:effectLst>
                <a:latin typeface="Tahoma" pitchFamily="34" charset="0"/>
              </a:rPr>
              <a:t>LAND</a:t>
            </a:r>
          </a:p>
        </p:txBody>
      </p:sp>
      <p:sp>
        <p:nvSpPr>
          <p:cNvPr id="95265" name="Rectangle 33"/>
          <p:cNvSpPr>
            <a:spLocks noChangeArrowheads="1"/>
          </p:cNvSpPr>
          <p:nvPr/>
        </p:nvSpPr>
        <p:spPr bwMode="auto">
          <a:xfrm>
            <a:off x="4852496" y="4456634"/>
            <a:ext cx="3681903" cy="535531"/>
          </a:xfrm>
          <a:prstGeom prst="rect">
            <a:avLst/>
          </a:prstGeom>
          <a:noFill/>
          <a:ln w="9525">
            <a:noFill/>
            <a:miter lim="800000"/>
            <a:headEnd/>
            <a:tailEnd/>
          </a:ln>
          <a:effectLst/>
        </p:spPr>
        <p:txBody>
          <a:bodyPr wrap="square">
            <a:spAutoFit/>
          </a:bodyPr>
          <a:lstStyle/>
          <a:p>
            <a:pPr algn="ctr">
              <a:lnSpc>
                <a:spcPct val="80000"/>
              </a:lnSpc>
              <a:spcBef>
                <a:spcPct val="20000"/>
              </a:spcBef>
              <a:buClr>
                <a:schemeClr val="hlink"/>
              </a:buClr>
              <a:buSzPct val="65000"/>
              <a:buFont typeface="Wingdings" pitchFamily="2" charset="2"/>
              <a:buNone/>
            </a:pPr>
            <a:r>
              <a:rPr lang="en-US" sz="3600" dirty="0">
                <a:effectLst>
                  <a:outerShdw blurRad="38100" dist="38100" dir="2700000" algn="tl">
                    <a:srgbClr val="C0C0C0"/>
                  </a:outerShdw>
                </a:effectLst>
                <a:latin typeface="Tahoma" pitchFamily="34" charset="0"/>
              </a:rPr>
              <a:t>BIOLOGICAL</a:t>
            </a:r>
          </a:p>
        </p:txBody>
      </p:sp>
      <p:pic>
        <p:nvPicPr>
          <p:cNvPr id="26642" name="Picture 36" desc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352800"/>
            <a:ext cx="1066800" cy="8382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37"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3622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38" descr="indu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2200" y="1295400"/>
            <a:ext cx="1143000" cy="762000"/>
          </a:xfrm>
          <a:prstGeom prst="rect">
            <a:avLst/>
          </a:prstGeom>
          <a:noFill/>
          <a:ln>
            <a:noFill/>
          </a:ln>
          <a:effectLst>
            <a:outerShdw dist="35921" dir="2700000" algn="ctr" rotWithShape="0">
              <a:srgbClr val="0000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39" descr="zo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3434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40" desc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3352800"/>
            <a:ext cx="1066800" cy="8382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41"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3622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42" descr="indu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295400"/>
            <a:ext cx="1143000" cy="762000"/>
          </a:xfrm>
          <a:prstGeom prst="rect">
            <a:avLst/>
          </a:prstGeom>
          <a:noFill/>
          <a:ln>
            <a:noFill/>
          </a:ln>
          <a:effectLst>
            <a:outerShdw dist="35921" dir="2700000" algn="ctr" rotWithShape="0">
              <a:srgbClr val="0000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94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9"/>
          <p:cNvGraphicFramePr>
            <a:graphicFrameLocks noChangeAspect="1"/>
          </p:cNvGraphicFramePr>
          <p:nvPr/>
        </p:nvGraphicFramePr>
        <p:xfrm>
          <a:off x="381000" y="609600"/>
          <a:ext cx="8763000" cy="5962650"/>
        </p:xfrm>
        <a:graphic>
          <a:graphicData uri="http://schemas.openxmlformats.org/presentationml/2006/ole">
            <mc:AlternateContent xmlns:mc="http://schemas.openxmlformats.org/markup-compatibility/2006">
              <mc:Choice xmlns:v="urn:schemas-microsoft-com:vml" Requires="v">
                <p:oleObj spid="_x0000_s2077" name="Flash Document" r:id="rId4" imgW="5167800" imgH="4608720" progId="Flash.Movie">
                  <p:embed/>
                </p:oleObj>
              </mc:Choice>
              <mc:Fallback>
                <p:oleObj name="Flash Document" r:id="rId4" imgW="5167800" imgH="4608720" progId="Flash.Movie">
                  <p:embed/>
                  <p:pic>
                    <p:nvPicPr>
                      <p:cNvPr id="0" name=""/>
                      <p:cNvPicPr>
                        <a:picLocks noChangeAspect="1" noChangeArrowheads="1"/>
                      </p:cNvPicPr>
                      <p:nvPr/>
                    </p:nvPicPr>
                    <p:blipFill>
                      <a:blip r:embed="rId5">
                        <a:lum bright="40000" contrast="-64000"/>
                        <a:extLst>
                          <a:ext uri="{28A0092B-C50C-407E-A947-70E740481C1C}">
                            <a14:useLocalDpi xmlns:a14="http://schemas.microsoft.com/office/drawing/2010/main" val="0"/>
                          </a:ext>
                        </a:extLst>
                      </a:blip>
                      <a:srcRect/>
                      <a:stretch>
                        <a:fillRect/>
                      </a:stretch>
                    </p:blipFill>
                    <p:spPr bwMode="auto">
                      <a:xfrm>
                        <a:off x="381000" y="609600"/>
                        <a:ext cx="8763000"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4"/>
          <p:cNvSpPr txBox="1">
            <a:spLocks noChangeArrowheads="1"/>
          </p:cNvSpPr>
          <p:nvPr/>
        </p:nvSpPr>
        <p:spPr bwMode="auto">
          <a:xfrm>
            <a:off x="266700" y="24497"/>
            <a:ext cx="8610600" cy="646331"/>
          </a:xfrm>
          <a:prstGeom prst="rect">
            <a:avLst/>
          </a:prstGeom>
          <a:extLst/>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sz="2800" dirty="0" smtClean="0"/>
              <a:t>5 </a:t>
            </a:r>
            <a:r>
              <a:rPr lang="en-US" sz="2800" dirty="0"/>
              <a:t>components of </a:t>
            </a:r>
            <a:r>
              <a:rPr lang="en-US" sz="2800" dirty="0" smtClean="0"/>
              <a:t>Environment to be </a:t>
            </a:r>
            <a:r>
              <a:rPr lang="en-US" sz="2800" dirty="0"/>
              <a:t>monitored regularly.</a:t>
            </a:r>
          </a:p>
        </p:txBody>
      </p:sp>
      <p:sp>
        <p:nvSpPr>
          <p:cNvPr id="27652" name="Text Box 7"/>
          <p:cNvSpPr txBox="1">
            <a:spLocks noChangeArrowheads="1"/>
          </p:cNvSpPr>
          <p:nvPr/>
        </p:nvSpPr>
        <p:spPr bwMode="auto">
          <a:xfrm>
            <a:off x="1689100" y="4538663"/>
            <a:ext cx="2974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eaLnBrk="1" hangingPunct="1"/>
            <a:r>
              <a:rPr lang="en-US" sz="1800">
                <a:solidFill>
                  <a:schemeClr val="tx1"/>
                </a:solidFill>
                <a:effectLst/>
                <a:latin typeface="Verdana" pitchFamily="34" charset="0"/>
              </a:rPr>
              <a:t>Noise – Once in Week</a:t>
            </a:r>
          </a:p>
        </p:txBody>
      </p:sp>
      <p:sp>
        <p:nvSpPr>
          <p:cNvPr id="27653" name="Text Box 8"/>
          <p:cNvSpPr txBox="1">
            <a:spLocks noChangeArrowheads="1"/>
          </p:cNvSpPr>
          <p:nvPr/>
        </p:nvSpPr>
        <p:spPr bwMode="auto">
          <a:xfrm>
            <a:off x="1652588" y="5197475"/>
            <a:ext cx="4918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eaLnBrk="1" hangingPunct="1"/>
            <a:r>
              <a:rPr lang="en-US" sz="1800">
                <a:solidFill>
                  <a:schemeClr val="tx1"/>
                </a:solidFill>
                <a:effectLst/>
                <a:latin typeface="Verdana" pitchFamily="34" charset="0"/>
              </a:rPr>
              <a:t>Land  - Once in month 6 soil samples</a:t>
            </a:r>
          </a:p>
        </p:txBody>
      </p:sp>
      <p:sp>
        <p:nvSpPr>
          <p:cNvPr id="27654" name="Text Box 10"/>
          <p:cNvSpPr txBox="1">
            <a:spLocks noChangeArrowheads="1"/>
          </p:cNvSpPr>
          <p:nvPr/>
        </p:nvSpPr>
        <p:spPr bwMode="auto">
          <a:xfrm>
            <a:off x="1641475" y="6110288"/>
            <a:ext cx="6054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1pPr>
            <a:lvl2pPr marL="742950" indent="-28575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2pPr>
            <a:lvl3pPr marL="11430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3pPr>
            <a:lvl4pPr marL="16002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4pPr>
            <a:lvl5pPr marL="2057400" indent="-228600" eaLnBrk="0" hangingPunct="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stellar" pitchFamily="18" charset="0"/>
                <a:cs typeface="Arial" charset="0"/>
              </a:defRPr>
            </a:lvl9pPr>
          </a:lstStyle>
          <a:p>
            <a:pPr eaLnBrk="1" hangingPunct="1"/>
            <a:r>
              <a:rPr lang="en-US" sz="1800">
                <a:solidFill>
                  <a:schemeClr val="tx1"/>
                </a:solidFill>
                <a:effectLst/>
                <a:latin typeface="Verdana" pitchFamily="34" charset="0"/>
              </a:rPr>
              <a:t>Biological – Every week bioassay on local fish</a:t>
            </a:r>
          </a:p>
        </p:txBody>
      </p:sp>
      <p:pic>
        <p:nvPicPr>
          <p:cNvPr id="27655" name="Picture 11" descr="potting_soil"/>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51054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zo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9436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3" descr="wa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762000"/>
            <a:ext cx="1676400" cy="10668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descr="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267200"/>
            <a:ext cx="1066800" cy="762000"/>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5" descr="indust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2362200"/>
            <a:ext cx="1524000" cy="1033463"/>
          </a:xfrm>
          <a:prstGeom prst="rect">
            <a:avLst/>
          </a:prstGeom>
          <a:noFill/>
          <a:ln>
            <a:noFill/>
          </a:ln>
          <a:effectLst>
            <a:outerShdw dist="35921" dir="2700000" algn="ctr" rotWithShape="0">
              <a:srgbClr val="00009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Rectangle 16"/>
          <p:cNvSpPr>
            <a:spLocks noChangeArrowheads="1"/>
          </p:cNvSpPr>
          <p:nvPr/>
        </p:nvSpPr>
        <p:spPr bwMode="auto">
          <a:xfrm>
            <a:off x="2127250" y="1843088"/>
            <a:ext cx="198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a:solidFill>
                  <a:schemeClr val="tx1"/>
                </a:solidFill>
                <a:effectLst/>
                <a:latin typeface="Verdana" pitchFamily="34" charset="0"/>
              </a:rPr>
              <a:t>Ground Water</a:t>
            </a:r>
            <a:endParaRPr lang="en-IN" sz="1800">
              <a:solidFill>
                <a:schemeClr val="tx1"/>
              </a:solidFill>
              <a:effectLst/>
              <a:latin typeface="Verdana" pitchFamily="34" charset="0"/>
            </a:endParaRPr>
          </a:p>
        </p:txBody>
      </p:sp>
      <p:sp>
        <p:nvSpPr>
          <p:cNvPr id="27661" name="Rectangle 17"/>
          <p:cNvSpPr>
            <a:spLocks noChangeArrowheads="1"/>
          </p:cNvSpPr>
          <p:nvPr/>
        </p:nvSpPr>
        <p:spPr bwMode="auto">
          <a:xfrm>
            <a:off x="2133600" y="2209800"/>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a:solidFill>
                  <a:schemeClr val="tx1"/>
                </a:solidFill>
                <a:effectLst/>
                <a:latin typeface="Verdana" pitchFamily="34" charset="0"/>
              </a:rPr>
              <a:t>Surface Water</a:t>
            </a:r>
            <a:endParaRPr lang="en-IN" sz="1800">
              <a:solidFill>
                <a:schemeClr val="tx1"/>
              </a:solidFill>
              <a:effectLst/>
              <a:latin typeface="Verdana" pitchFamily="34" charset="0"/>
            </a:endParaRPr>
          </a:p>
        </p:txBody>
      </p:sp>
      <p:sp>
        <p:nvSpPr>
          <p:cNvPr id="27662" name="Rectangle 18"/>
          <p:cNvSpPr>
            <a:spLocks noChangeArrowheads="1"/>
          </p:cNvSpPr>
          <p:nvPr/>
        </p:nvSpPr>
        <p:spPr bwMode="auto">
          <a:xfrm>
            <a:off x="2122488" y="2605088"/>
            <a:ext cx="2144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a:solidFill>
                  <a:schemeClr val="tx1"/>
                </a:solidFill>
                <a:effectLst/>
                <a:latin typeface="Verdana" pitchFamily="34" charset="0"/>
              </a:rPr>
              <a:t>Drinking Water</a:t>
            </a:r>
            <a:endParaRPr lang="en-IN" sz="1800">
              <a:solidFill>
                <a:schemeClr val="tx1"/>
              </a:solidFill>
              <a:effectLst/>
              <a:latin typeface="Verdana" pitchFamily="34" charset="0"/>
            </a:endParaRPr>
          </a:p>
        </p:txBody>
      </p:sp>
      <p:sp>
        <p:nvSpPr>
          <p:cNvPr id="27663" name="Rectangle 19"/>
          <p:cNvSpPr>
            <a:spLocks noChangeArrowheads="1"/>
          </p:cNvSpPr>
          <p:nvPr/>
        </p:nvSpPr>
        <p:spPr bwMode="auto">
          <a:xfrm>
            <a:off x="2133600" y="2971800"/>
            <a:ext cx="1343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a:solidFill>
                  <a:schemeClr val="tx1"/>
                </a:solidFill>
                <a:effectLst/>
                <a:latin typeface="Verdana" pitchFamily="34" charset="0"/>
              </a:rPr>
              <a:t>Leachate</a:t>
            </a:r>
            <a:endParaRPr lang="en-IN" sz="1800">
              <a:solidFill>
                <a:schemeClr val="tx1"/>
              </a:solidFill>
              <a:effectLst/>
              <a:latin typeface="Verdana" pitchFamily="34" charset="0"/>
            </a:endParaRPr>
          </a:p>
        </p:txBody>
      </p:sp>
      <p:sp>
        <p:nvSpPr>
          <p:cNvPr id="27664" name="Rectangle 20"/>
          <p:cNvSpPr>
            <a:spLocks noChangeArrowheads="1"/>
          </p:cNvSpPr>
          <p:nvPr/>
        </p:nvSpPr>
        <p:spPr bwMode="auto">
          <a:xfrm>
            <a:off x="4572000" y="2470150"/>
            <a:ext cx="1919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a:solidFill>
                  <a:schemeClr val="tx1"/>
                </a:solidFill>
                <a:effectLst/>
                <a:latin typeface="Verdana" pitchFamily="34" charset="0"/>
              </a:rPr>
              <a:t>Once in Fortnight</a:t>
            </a:r>
          </a:p>
        </p:txBody>
      </p:sp>
      <p:sp>
        <p:nvSpPr>
          <p:cNvPr id="161813" name="AutoShape 21"/>
          <p:cNvSpPr>
            <a:spLocks/>
          </p:cNvSpPr>
          <p:nvPr/>
        </p:nvSpPr>
        <p:spPr bwMode="auto">
          <a:xfrm>
            <a:off x="4114800" y="1981200"/>
            <a:ext cx="381000" cy="1295400"/>
          </a:xfrm>
          <a:prstGeom prst="rightBrace">
            <a:avLst>
              <a:gd name="adj1" fmla="val 28333"/>
              <a:gd name="adj2" fmla="val 50000"/>
            </a:avLst>
          </a:prstGeom>
          <a:noFill/>
          <a:ln w="9525">
            <a:solidFill>
              <a:schemeClr val="tx1"/>
            </a:solidFill>
            <a:round/>
            <a:headEnd/>
            <a:tailEnd/>
          </a:ln>
          <a:effectLst/>
        </p:spPr>
        <p:txBody>
          <a:bodyPr wrap="none" anchor="ctr"/>
          <a:lstStyle/>
          <a:p>
            <a:pPr algn="ctr">
              <a:defRPr/>
            </a:pPr>
            <a:endParaRPr lang="en-IN">
              <a:cs typeface="+mn-cs"/>
            </a:endParaRPr>
          </a:p>
        </p:txBody>
      </p:sp>
      <p:sp>
        <p:nvSpPr>
          <p:cNvPr id="27666" name="Rectangle 22"/>
          <p:cNvSpPr>
            <a:spLocks noChangeArrowheads="1"/>
          </p:cNvSpPr>
          <p:nvPr/>
        </p:nvSpPr>
        <p:spPr bwMode="auto">
          <a:xfrm>
            <a:off x="4572000" y="34432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dirty="0">
                <a:solidFill>
                  <a:schemeClr val="tx1"/>
                </a:solidFill>
                <a:effectLst/>
                <a:latin typeface="Verdana" pitchFamily="34" charset="0"/>
              </a:rPr>
              <a:t>Ambient Air</a:t>
            </a:r>
            <a:endParaRPr lang="en-IN" sz="1800" dirty="0">
              <a:solidFill>
                <a:schemeClr val="tx1"/>
              </a:solidFill>
              <a:effectLst/>
              <a:latin typeface="Verdana" pitchFamily="34" charset="0"/>
            </a:endParaRPr>
          </a:p>
        </p:txBody>
      </p:sp>
      <p:sp>
        <p:nvSpPr>
          <p:cNvPr id="27667" name="Rectangle 23"/>
          <p:cNvSpPr>
            <a:spLocks noChangeArrowheads="1"/>
          </p:cNvSpPr>
          <p:nvPr/>
        </p:nvSpPr>
        <p:spPr bwMode="auto">
          <a:xfrm>
            <a:off x="4572000" y="3824288"/>
            <a:ext cx="892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sz="1800">
                <a:solidFill>
                  <a:schemeClr val="tx1"/>
                </a:solidFill>
                <a:effectLst/>
                <a:latin typeface="Verdana" pitchFamily="34" charset="0"/>
              </a:rPr>
              <a:t>Stack</a:t>
            </a:r>
            <a:endParaRPr lang="en-IN" sz="1800">
              <a:solidFill>
                <a:schemeClr val="tx1"/>
              </a:solidFill>
              <a:effectLst/>
              <a:latin typeface="Verdana" pitchFamily="34" charset="0"/>
            </a:endParaRPr>
          </a:p>
        </p:txBody>
      </p:sp>
      <p:sp>
        <p:nvSpPr>
          <p:cNvPr id="27668" name="Rectangle 24"/>
          <p:cNvSpPr>
            <a:spLocks noChangeArrowheads="1"/>
          </p:cNvSpPr>
          <p:nvPr/>
        </p:nvSpPr>
        <p:spPr bwMode="auto">
          <a:xfrm>
            <a:off x="6713414" y="3454400"/>
            <a:ext cx="1817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dirty="0">
                <a:latin typeface="Verdana" pitchFamily="34" charset="0"/>
              </a:rPr>
              <a:t>Twice in Week</a:t>
            </a:r>
            <a:endParaRPr lang="en-IN" dirty="0">
              <a:latin typeface="Verdana" pitchFamily="34" charset="0"/>
            </a:endParaRPr>
          </a:p>
        </p:txBody>
      </p:sp>
      <p:sp>
        <p:nvSpPr>
          <p:cNvPr id="27669" name="Rectangle 25"/>
          <p:cNvSpPr>
            <a:spLocks noChangeArrowheads="1"/>
          </p:cNvSpPr>
          <p:nvPr/>
        </p:nvSpPr>
        <p:spPr bwMode="auto">
          <a:xfrm>
            <a:off x="6735741" y="3810000"/>
            <a:ext cx="2190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dirty="0">
                <a:latin typeface="Verdana" pitchFamily="34" charset="0"/>
              </a:rPr>
              <a:t>Once in Fortnight</a:t>
            </a:r>
          </a:p>
        </p:txBody>
      </p:sp>
    </p:spTree>
    <p:extLst>
      <p:ext uri="{BB962C8B-B14F-4D97-AF65-F5344CB8AC3E}">
        <p14:creationId xmlns:p14="http://schemas.microsoft.com/office/powerpoint/2010/main" val="178964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152400" y="3048000"/>
            <a:ext cx="8839200" cy="3581400"/>
          </a:xfrm>
          <a:prstGeom prst="rect">
            <a:avLst/>
          </a:prstGeom>
          <a:noFill/>
          <a:ln w="9525">
            <a:miter lim="800000"/>
            <a:headEnd/>
            <a:tailEnd/>
          </a:ln>
          <a:scene3d>
            <a:camera prst="legacyObliqueBottomRight"/>
            <a:lightRig rig="legacyFlat3" dir="b"/>
          </a:scene3d>
          <a:sp3d extrusionH="430200" prstMaterial="legacyMatte">
            <a:bevelT w="13500" h="13500" prst="angle"/>
            <a:bevelB w="13500" h="13500" prst="angle"/>
            <a:extrusionClr>
              <a:srgbClr val="FFFFFF"/>
            </a:extrusionClr>
          </a:sp3d>
        </p:spPr>
        <p:txBody>
          <a:bodyPr vert="horz" wrap="square" lIns="91440" tIns="45720" rIns="91440" bIns="45720" numCol="1" anchor="t" anchorCtr="0" compatLnSpc="1">
            <a:prstTxWarp prst="textNoShape">
              <a:avLst/>
            </a:prstTxWarp>
            <a:flatTx/>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2400" b="0" i="1" u="none" strike="noStrike" cap="none" normalizeH="0" baseline="0" dirty="0" smtClean="0">
                <a:ln>
                  <a:noFill/>
                </a:ln>
                <a:effectLst/>
                <a:latin typeface="Calibri" pitchFamily="34" charset="0"/>
                <a:cs typeface="Arial" pitchFamily="34" charset="0"/>
              </a:rPr>
              <a:t>It is defined as “any waste, which is generated during the diagnosis, treatment or immunization of human beings or animals or research activities pertaining thereto or in the production or testing of biological or in health camps including the categories mentioned in Schedule I appended to BMW rules 2016.</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2400" b="0" i="1" u="none" strike="noStrike" cap="none" normalizeH="0" baseline="0" dirty="0" smtClean="0">
                <a:ln>
                  <a:noFill/>
                </a:ln>
                <a:effectLst/>
                <a:latin typeface="Calibri" pitchFamily="34" charset="0"/>
                <a:cs typeface="Arial" pitchFamily="34" charset="0"/>
              </a:rPr>
              <a:t>“Any solid and/or liquid waste including its container and any intermediate product, which is generated during the diagnosis, treatment or immunization of human beings or animals:</a:t>
            </a:r>
            <a:endParaRPr kumimoji="0" lang="en-US" sz="5400" b="0" i="0" u="none" strike="noStrike" cap="none" normalizeH="0" baseline="0" dirty="0" smtClean="0">
              <a:ln>
                <a:noFill/>
              </a:ln>
              <a:effectLst/>
              <a:latin typeface="Arial" pitchFamily="34" charset="0"/>
              <a:cs typeface="Arial" pitchFamily="34" charset="0"/>
            </a:endParaRPr>
          </a:p>
        </p:txBody>
      </p:sp>
      <p:sp>
        <p:nvSpPr>
          <p:cNvPr id="5" name="TextBox 4"/>
          <p:cNvSpPr txBox="1"/>
          <p:nvPr/>
        </p:nvSpPr>
        <p:spPr>
          <a:xfrm>
            <a:off x="152400" y="533400"/>
            <a:ext cx="8382000" cy="646331"/>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dirty="0"/>
              <a:t>Bio Medical Waste Management:</a:t>
            </a:r>
          </a:p>
        </p:txBody>
      </p:sp>
      <p:sp>
        <p:nvSpPr>
          <p:cNvPr id="6" name="TextBox 5"/>
          <p:cNvSpPr txBox="1"/>
          <p:nvPr/>
        </p:nvSpPr>
        <p:spPr>
          <a:xfrm>
            <a:off x="304800" y="1219200"/>
            <a:ext cx="8458200" cy="1200329"/>
          </a:xfrm>
          <a:prstGeom prst="rect">
            <a:avLst/>
          </a:prstGeom>
          <a:noFill/>
        </p:spPr>
        <p:txBody>
          <a:bodyPr wrap="square" rtlCol="0">
            <a:spAutoFit/>
          </a:bodyPr>
          <a:lstStyle/>
          <a:p>
            <a:pPr algn="just"/>
            <a:r>
              <a:rPr lang="en-US" sz="2400" b="1" dirty="0" smtClean="0"/>
              <a:t>OBJECTIVES: </a:t>
            </a:r>
            <a:r>
              <a:rPr lang="en-US" sz="2400" dirty="0" smtClean="0"/>
              <a:t>To improve the collection, segregation, processing, treatment and disposal of bio-medical wastes in an environmentally sound management. </a:t>
            </a:r>
            <a:endParaRPr lang="en-US" sz="2400" dirty="0"/>
          </a:p>
        </p:txBody>
      </p:sp>
      <p:sp>
        <p:nvSpPr>
          <p:cNvPr id="2" name="TextBox 1"/>
          <p:cNvSpPr txBox="1"/>
          <p:nvPr/>
        </p:nvSpPr>
        <p:spPr>
          <a:xfrm>
            <a:off x="1295400" y="2419529"/>
            <a:ext cx="6324600" cy="523220"/>
          </a:xfrm>
          <a:prstGeom prst="rect">
            <a:avLst/>
          </a:prstGeom>
          <a:noFill/>
        </p:spPr>
        <p:txBody>
          <a:bodyPr wrap="square" rtlCol="0">
            <a:spAutoFit/>
          </a:bodyPr>
          <a:lstStyle/>
          <a:p>
            <a:pPr algn="ctr"/>
            <a:r>
              <a:rPr lang="en-US" sz="2800" dirty="0" smtClean="0"/>
              <a:t>BIO MEDICAL WASTE ?</a:t>
            </a:r>
            <a:endParaRPr lang="en-IN" sz="2800" dirty="0"/>
          </a:p>
        </p:txBody>
      </p:sp>
    </p:spTree>
    <p:extLst>
      <p:ext uri="{BB962C8B-B14F-4D97-AF65-F5344CB8AC3E}">
        <p14:creationId xmlns:p14="http://schemas.microsoft.com/office/powerpoint/2010/main" val="37608604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08EA7D9-9603-45EB-AE48-83E3309D195F}" type="slidenum">
              <a:rPr lang="en-US" altLang="en-US" smtClean="0"/>
              <a:pPr/>
              <a:t>64</a:t>
            </a:fld>
            <a:endParaRPr lang="en-US" altLang="en-US" smtClean="0"/>
          </a:p>
        </p:txBody>
      </p:sp>
      <p:graphicFrame>
        <p:nvGraphicFramePr>
          <p:cNvPr id="330754" name="Group 2"/>
          <p:cNvGraphicFramePr>
            <a:graphicFrameLocks noGrp="1"/>
          </p:cNvGraphicFramePr>
          <p:nvPr>
            <p:extLst/>
          </p:nvPr>
        </p:nvGraphicFramePr>
        <p:xfrm>
          <a:off x="152400" y="914400"/>
          <a:ext cx="8839200" cy="5957978"/>
        </p:xfrm>
        <a:graphic>
          <a:graphicData uri="http://schemas.openxmlformats.org/drawingml/2006/table">
            <a:tbl>
              <a:tblPr/>
              <a:tblGrid>
                <a:gridCol w="7620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2362200">
                  <a:extLst>
                    <a:ext uri="{9D8B030D-6E8A-4147-A177-3AD203B41FA5}">
                      <a16:colId xmlns:a16="http://schemas.microsoft.com/office/drawing/2014/main" xmlns="" val="20002"/>
                    </a:ext>
                  </a:extLst>
                </a:gridCol>
              </a:tblGrid>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1.</a:t>
                      </a:r>
                      <a:endParaRPr kumimoji="0" lang="en-GB" sz="2000" b="0" i="0" u="none" strike="noStrike" cap="none" normalizeH="0" baseline="0" dirty="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Times New Roman" pitchFamily="18" charset="0"/>
                        </a:rPr>
                        <a:t>Total no. of Healthcare Facilities </a:t>
                      </a:r>
                      <a:r>
                        <a:rPr kumimoji="0" lang="en-GB" sz="2000" b="0" i="0" u="none" strike="noStrike" cap="none" normalizeH="0" baseline="0" dirty="0" smtClean="0">
                          <a:ln>
                            <a:noFill/>
                          </a:ln>
                          <a:solidFill>
                            <a:schemeClr val="tx1"/>
                          </a:solidFill>
                          <a:effectLst/>
                          <a:latin typeface="+mj-lt"/>
                          <a:cs typeface="Times New Roman" pitchFamily="18" charset="0"/>
                        </a:rPr>
                        <a:t>(HCF)</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1,88,098</a:t>
                      </a:r>
                      <a:r>
                        <a:rPr kumimoji="0" lang="en-GB" sz="2000" b="0" i="0" u="none" strike="noStrike" cap="none" normalizeH="0" baseline="0" dirty="0" smtClean="0">
                          <a:ln>
                            <a:noFill/>
                          </a:ln>
                          <a:solidFill>
                            <a:srgbClr val="FF0000"/>
                          </a:solidFill>
                          <a:effectLst/>
                          <a:latin typeface="+mj-lt"/>
                          <a:cs typeface="Times New Roman" pitchFamily="18" charset="0"/>
                        </a:rPr>
                        <a:t>*</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j-lt"/>
                        </a:rPr>
                        <a:t>2.</a:t>
                      </a:r>
                      <a:endParaRPr kumimoji="0" lang="en-GB" sz="2000" b="0" i="0" u="none" strike="noStrike" cap="none" normalizeH="0" baseline="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Total no. of Beds</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17,61,316</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09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j-lt"/>
                        </a:rPr>
                        <a:t>3.</a:t>
                      </a:r>
                      <a:endParaRPr kumimoji="0" lang="en-GB" sz="2000" b="0" i="0" u="none" strike="noStrike" cap="none" normalizeH="0" baseline="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No. of Common Bio-medical Waste Treatment Facility (CBWTF)/Private Agencies</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203  (32 Under  Construction)</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 *</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009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j-lt"/>
                        </a:rPr>
                        <a:t>4.</a:t>
                      </a:r>
                      <a:endParaRPr kumimoji="0" lang="en-GB" sz="2000" b="0" i="0" u="none" strike="noStrike" cap="none" normalizeH="0" baseline="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Times New Roman" pitchFamily="18" charset="0"/>
                        </a:rPr>
                        <a:t>No. of HCFs which are utilizing </a:t>
                      </a:r>
                      <a:r>
                        <a:rPr kumimoji="0" lang="en-GB" sz="2000" b="0" i="0" u="none" strike="noStrike" cap="none" normalizeH="0" baseline="0" dirty="0" smtClean="0">
                          <a:ln>
                            <a:noFill/>
                          </a:ln>
                          <a:solidFill>
                            <a:schemeClr val="tx1"/>
                          </a:solidFill>
                          <a:effectLst/>
                          <a:latin typeface="+mj-lt"/>
                          <a:cs typeface="Times New Roman" pitchFamily="18" charset="0"/>
                        </a:rPr>
                        <a:t>CBWTFs/ Private Agencies</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kern="1200" dirty="0" smtClean="0">
                          <a:solidFill>
                            <a:schemeClr val="tx1"/>
                          </a:solidFill>
                          <a:effectLst/>
                          <a:latin typeface="+mj-lt"/>
                          <a:ea typeface="+mn-ea"/>
                          <a:cs typeface="+mn-cs"/>
                        </a:rPr>
                        <a:t>1,51,854</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009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j-lt"/>
                        </a:rPr>
                        <a:t>5.</a:t>
                      </a:r>
                      <a:endParaRPr kumimoji="0" lang="en-GB" sz="2000" b="0" i="0" u="none" strike="noStrike" cap="none" normalizeH="0" baseline="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Times New Roman" pitchFamily="18" charset="0"/>
                        </a:rPr>
                        <a:t>No. of HCFs having on-site treatment </a:t>
                      </a:r>
                      <a:r>
                        <a:rPr kumimoji="0" lang="en-GB" sz="2000" b="0" i="0" u="none" strike="noStrike" cap="none" normalizeH="0" baseline="0" dirty="0" smtClean="0">
                          <a:ln>
                            <a:noFill/>
                          </a:ln>
                          <a:solidFill>
                            <a:schemeClr val="tx1"/>
                          </a:solidFill>
                          <a:effectLst/>
                          <a:latin typeface="+mj-lt"/>
                          <a:cs typeface="Times New Roman" pitchFamily="18" charset="0"/>
                        </a:rPr>
                        <a:t>and disposal facilities </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kern="1200" dirty="0" smtClean="0">
                          <a:solidFill>
                            <a:schemeClr val="tx1"/>
                          </a:solidFill>
                          <a:effectLst/>
                          <a:latin typeface="+mj-lt"/>
                          <a:ea typeface="+mn-ea"/>
                          <a:cs typeface="+mn-cs"/>
                        </a:rPr>
                        <a:t>21,462</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0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j-lt"/>
                        </a:rPr>
                        <a:t>6.</a:t>
                      </a:r>
                      <a:endParaRPr kumimoji="0" lang="en-GB" sz="2000" b="0" i="0" u="none" strike="noStrike" cap="none" normalizeH="0" baseline="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2000" b="0" i="0" u="none" strike="noStrike" cap="none" normalizeH="0" baseline="0" dirty="0" smtClean="0">
                          <a:ln>
                            <a:noFill/>
                          </a:ln>
                          <a:solidFill>
                            <a:schemeClr val="tx1"/>
                          </a:solidFill>
                          <a:effectLst/>
                          <a:latin typeface="+mj-lt"/>
                          <a:cs typeface="Times New Roman" pitchFamily="18" charset="0"/>
                        </a:rPr>
                        <a:t>No. of  HCFs (treating 1000 patients per month) require Authorization under BMW Rules from SPCBs/PCCs/DGAFMS)</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kern="1200" dirty="0" smtClean="0">
                          <a:solidFill>
                            <a:schemeClr val="tx1"/>
                          </a:solidFill>
                          <a:effectLst/>
                          <a:latin typeface="+mj-lt"/>
                          <a:ea typeface="+mn-ea"/>
                          <a:cs typeface="+mn-cs"/>
                        </a:rPr>
                        <a:t>1,42,916</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7009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rPr>
                        <a:t>7.</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2000" b="0" i="0" u="none" strike="noStrike" cap="none" normalizeH="0" baseline="0" dirty="0" smtClean="0">
                          <a:ln>
                            <a:noFill/>
                          </a:ln>
                          <a:solidFill>
                            <a:schemeClr val="tx1"/>
                          </a:solidFill>
                          <a:effectLst/>
                          <a:latin typeface="+mj-lt"/>
                          <a:cs typeface="Times New Roman" pitchFamily="18" charset="0"/>
                        </a:rPr>
                        <a:t>No. of  HCFs Obtained Authorization under BMW Rules from SPCBs/PCCs/DGAFMS)</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kern="1200" dirty="0" smtClean="0">
                          <a:solidFill>
                            <a:schemeClr val="tx1"/>
                          </a:solidFill>
                          <a:effectLst/>
                          <a:latin typeface="+mj-lt"/>
                          <a:ea typeface="+mn-ea"/>
                          <a:cs typeface="+mn-cs"/>
                        </a:rPr>
                        <a:t>99,650</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63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rPr>
                        <a:t>8.</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2000" b="0" i="0" u="none" strike="noStrike" cap="none" normalizeH="0" baseline="0" dirty="0" smtClean="0">
                          <a:ln>
                            <a:noFill/>
                          </a:ln>
                          <a:solidFill>
                            <a:schemeClr val="tx1"/>
                          </a:solidFill>
                          <a:effectLst/>
                          <a:latin typeface="+mj-lt"/>
                          <a:cs typeface="Times New Roman" pitchFamily="18" charset="0"/>
                        </a:rPr>
                        <a:t>Total Quantity of BMW generation in Tons/day</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501 </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rPr>
                        <a:t>9.</a:t>
                      </a: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j-lt"/>
                          <a:cs typeface="Times New Roman" pitchFamily="18" charset="0"/>
                        </a:rPr>
                        <a:t>Total Quantity of BMW Treated in   Tons/day</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j-lt"/>
                          <a:cs typeface="Times New Roman" pitchFamily="18" charset="0"/>
                        </a:rPr>
                        <a:t>487</a:t>
                      </a:r>
                      <a:r>
                        <a:rPr kumimoji="0" lang="en-GB" sz="2000" b="0" i="0" u="none" strike="noStrike" kern="1200" cap="none" normalizeH="0" baseline="0" dirty="0" smtClean="0">
                          <a:ln>
                            <a:noFill/>
                          </a:ln>
                          <a:solidFill>
                            <a:srgbClr val="FF0000"/>
                          </a:solidFill>
                          <a:effectLst/>
                          <a:latin typeface="+mn-lt"/>
                          <a:ea typeface="+mn-ea"/>
                          <a:cs typeface="Times New Roman" pitchFamily="18" charset="0"/>
                        </a:rPr>
                        <a:t>*</a:t>
                      </a:r>
                      <a:endParaRPr kumimoji="0" lang="en-GB" sz="2000" b="0" i="0" u="none" strike="noStrike" cap="none" normalizeH="0" baseline="0" dirty="0" smtClean="0">
                        <a:ln>
                          <a:noFill/>
                        </a:ln>
                        <a:solidFill>
                          <a:schemeClr val="tx1"/>
                        </a:solidFill>
                        <a:effectLst/>
                        <a:latin typeface="+mj-lt"/>
                        <a:cs typeface="Times New Roman" pitchFamily="18" charset="0"/>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96134">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1" u="none" strike="noStrike" kern="1200" cap="none" normalizeH="0" baseline="0" dirty="0" smtClean="0">
                          <a:ln>
                            <a:noFill/>
                          </a:ln>
                          <a:solidFill>
                            <a:srgbClr val="FF0000"/>
                          </a:solidFill>
                          <a:effectLst/>
                          <a:latin typeface="+mn-lt"/>
                          <a:ea typeface="+mn-ea"/>
                          <a:cs typeface="Times New Roman" pitchFamily="18" charset="0"/>
                        </a:rPr>
                        <a:t>*  All States/UTs have not provided  desired  information</a:t>
                      </a:r>
                      <a:endParaRPr kumimoji="0" lang="en-GB" sz="1200" b="0" i="1" u="none" strike="noStrike" cap="none" normalizeH="0" baseline="0" dirty="0" smtClean="0">
                        <a:ln>
                          <a:noFill/>
                        </a:ln>
                        <a:solidFill>
                          <a:schemeClr val="tx1"/>
                        </a:solidFill>
                        <a:effectLst/>
                        <a:latin typeface="+mj-lt"/>
                      </a:endParaRPr>
                    </a:p>
                  </a:txBody>
                  <a:tcPr marT="45691" marB="45691"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hMerge="1">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cap="none" normalizeH="0" baseline="0" dirty="0" smtClean="0">
                        <a:ln>
                          <a:noFill/>
                        </a:ln>
                        <a:solidFill>
                          <a:schemeClr val="tx1"/>
                        </a:solidFill>
                        <a:effectLst/>
                        <a:latin typeface="+mj-lt"/>
                        <a:cs typeface="Times New Roman" pitchFamily="18" charset="0"/>
                      </a:endParaRPr>
                    </a:p>
                  </a:txBody>
                  <a:tcPr marT="45702" marB="45702"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smtClean="0">
                        <a:ln>
                          <a:noFill/>
                        </a:ln>
                        <a:solidFill>
                          <a:schemeClr val="tx1"/>
                        </a:solidFill>
                        <a:effectLst/>
                        <a:latin typeface="+mj-lt"/>
                        <a:cs typeface="Times New Roman" pitchFamily="18" charset="0"/>
                      </a:endParaRPr>
                    </a:p>
                  </a:txBody>
                  <a:tcPr marT="45702" marB="45702" horzOverflow="overflow">
                    <a:lnL w="38100" cap="flat" cmpd="sng" algn="ctr">
                      <a:solidFill>
                        <a:srgbClr val="660066"/>
                      </a:solidFill>
                      <a:prstDash val="solid"/>
                      <a:round/>
                      <a:headEnd type="none" w="med" len="med"/>
                      <a:tailEnd type="none" w="med" len="med"/>
                    </a:lnL>
                    <a:lnR w="38100" cap="flat" cmpd="sng" algn="ctr">
                      <a:solidFill>
                        <a:srgbClr val="660066"/>
                      </a:solidFill>
                      <a:prstDash val="solid"/>
                      <a:round/>
                      <a:headEnd type="none" w="med" len="med"/>
                      <a:tailEnd type="none" w="med" len="med"/>
                    </a:lnR>
                    <a:lnT w="38100" cap="flat" cmpd="sng" algn="ctr">
                      <a:solidFill>
                        <a:srgbClr val="660066"/>
                      </a:solidFill>
                      <a:prstDash val="solid"/>
                      <a:round/>
                      <a:headEnd type="none" w="med" len="med"/>
                      <a:tailEnd type="none" w="med" len="med"/>
                    </a:lnT>
                    <a:lnB w="381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
        <p:nvSpPr>
          <p:cNvPr id="5" name="Title 1"/>
          <p:cNvSpPr txBox="1">
            <a:spLocks/>
          </p:cNvSpPr>
          <p:nvPr/>
        </p:nvSpPr>
        <p:spPr>
          <a:xfrm>
            <a:off x="228600" y="0"/>
            <a:ext cx="8686800" cy="838200"/>
          </a:xfrm>
          <a:prstGeom prst="rect">
            <a:avLst/>
          </a:prstGeom>
        </p:spPr>
        <p:txBody>
          <a:bodyPr vert="horz" lIns="91440" tIns="45720" rIns="91440" bIns="45720" rtlCol="0" anchor="ctr">
            <a:noAutofit/>
          </a:bodyPr>
          <a:lstStyle>
            <a:defPPr>
              <a:defRPr lang="en-US"/>
            </a:defPPr>
            <a:lvl1pPr algn="ctr" fontAlgn="auto">
              <a:spcBef>
                <a:spcPct val="0"/>
              </a:spcBef>
              <a:spcAft>
                <a:spcPts val="0"/>
              </a:spcAft>
              <a:buNone/>
              <a:defRPr sz="3600" b="1">
                <a:solidFill>
                  <a:schemeClr val="accent1">
                    <a:lumMod val="75000"/>
                  </a:schemeClr>
                </a:solidFill>
                <a:latin typeface="+mj-lt"/>
                <a:ea typeface="+mj-ea"/>
                <a:cs typeface="+mj-cs"/>
              </a:defRPr>
            </a:lvl1pPr>
          </a:lstStyle>
          <a:p>
            <a:r>
              <a:rPr lang="en-US" sz="3200" dirty="0"/>
              <a:t>Status of Implementation of Bio-medical waste Management Rules</a:t>
            </a:r>
          </a:p>
        </p:txBody>
      </p:sp>
    </p:spTree>
    <p:extLst>
      <p:ext uri="{BB962C8B-B14F-4D97-AF65-F5344CB8AC3E}">
        <p14:creationId xmlns:p14="http://schemas.microsoft.com/office/powerpoint/2010/main" val="3677239955"/>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vert="horz" lIns="91440" tIns="45720" rIns="91440" bIns="45720" rtlCol="0" anchor="ctr">
            <a:noAutofit/>
          </a:bodyPr>
          <a:lstStyle/>
          <a:p>
            <a:r>
              <a:rPr lang="en-US" sz="3600" b="1" dirty="0">
                <a:solidFill>
                  <a:schemeClr val="accent1">
                    <a:lumMod val="75000"/>
                  </a:schemeClr>
                </a:solidFill>
              </a:rPr>
              <a:t>Bio-medical waste management rules, 2016</a:t>
            </a:r>
          </a:p>
        </p:txBody>
      </p:sp>
      <p:sp>
        <p:nvSpPr>
          <p:cNvPr id="3" name="Content Placeholder 2"/>
          <p:cNvSpPr>
            <a:spLocks noGrp="1"/>
          </p:cNvSpPr>
          <p:nvPr>
            <p:ph idx="1"/>
          </p:nvPr>
        </p:nvSpPr>
        <p:spPr>
          <a:xfrm>
            <a:off x="838200" y="1028700"/>
            <a:ext cx="7620000" cy="5219700"/>
          </a:xfrm>
        </p:spPr>
        <p:txBody>
          <a:bodyPr>
            <a:normAutofit fontScale="25000" lnSpcReduction="20000"/>
          </a:bodyPr>
          <a:lstStyle/>
          <a:p>
            <a:pPr fontAlgn="t">
              <a:buNone/>
            </a:pPr>
            <a:r>
              <a:rPr lang="en-US" sz="8600" b="1" dirty="0" smtClean="0"/>
              <a:t>Provisions</a:t>
            </a:r>
          </a:p>
          <a:p>
            <a:pPr fontAlgn="t">
              <a:buNone/>
            </a:pPr>
            <a:endParaRPr lang="en-US" sz="4400" dirty="0" smtClean="0"/>
          </a:p>
          <a:p>
            <a:pPr fontAlgn="t">
              <a:buFont typeface="Wingdings" pitchFamily="2" charset="2"/>
              <a:buChar char="Ø"/>
            </a:pPr>
            <a:r>
              <a:rPr lang="en-US" sz="8800" dirty="0" smtClean="0"/>
              <a:t>Application</a:t>
            </a:r>
          </a:p>
          <a:p>
            <a:pPr fontAlgn="t">
              <a:buFont typeface="Wingdings" pitchFamily="2" charset="2"/>
              <a:buChar char="Ø"/>
            </a:pPr>
            <a:r>
              <a:rPr lang="en-US" sz="8800" dirty="0" smtClean="0"/>
              <a:t>Definitions ( from a to p)</a:t>
            </a:r>
          </a:p>
          <a:p>
            <a:pPr fontAlgn="t">
              <a:buFont typeface="Wingdings" pitchFamily="2" charset="2"/>
              <a:buChar char="Ø"/>
            </a:pPr>
            <a:r>
              <a:rPr lang="en-US" sz="8800" dirty="0" smtClean="0"/>
              <a:t>Duties of the Occupier / Facility Operator and Authorities </a:t>
            </a:r>
          </a:p>
          <a:p>
            <a:pPr fontAlgn="t">
              <a:buFont typeface="Wingdings" pitchFamily="2" charset="2"/>
              <a:buChar char="Ø"/>
            </a:pPr>
            <a:r>
              <a:rPr lang="en-US" sz="8800" dirty="0" smtClean="0"/>
              <a:t>Procedures for Segregation, Packing, Transportation, Storage, Treatment and Disposal </a:t>
            </a:r>
          </a:p>
          <a:p>
            <a:pPr fontAlgn="t">
              <a:buFont typeface="Wingdings" pitchFamily="2" charset="2"/>
              <a:buChar char="Ø"/>
            </a:pPr>
            <a:r>
              <a:rPr lang="en-US" sz="8800" dirty="0" smtClean="0"/>
              <a:t>Procedure for Authorization</a:t>
            </a:r>
          </a:p>
          <a:p>
            <a:pPr fontAlgn="t">
              <a:buFont typeface="Wingdings" pitchFamily="2" charset="2"/>
              <a:buChar char="Ø"/>
            </a:pPr>
            <a:r>
              <a:rPr lang="en-US" sz="8800" dirty="0" smtClean="0"/>
              <a:t>Advisory Committee and Monitoring Committee</a:t>
            </a:r>
          </a:p>
          <a:p>
            <a:pPr fontAlgn="t">
              <a:buFont typeface="Wingdings" pitchFamily="2" charset="2"/>
              <a:buChar char="Ø"/>
            </a:pPr>
            <a:r>
              <a:rPr lang="en-US" sz="8800" dirty="0" smtClean="0"/>
              <a:t>Reporting  Requirements </a:t>
            </a:r>
          </a:p>
          <a:p>
            <a:pPr fontAlgn="t">
              <a:buFont typeface="Wingdings" pitchFamily="2" charset="2"/>
              <a:buChar char="Ø"/>
            </a:pPr>
            <a:r>
              <a:rPr lang="en-US" sz="8800" dirty="0" smtClean="0"/>
              <a:t>Maintenance of Records</a:t>
            </a:r>
          </a:p>
          <a:p>
            <a:pPr fontAlgn="t">
              <a:buFont typeface="Wingdings" pitchFamily="2" charset="2"/>
              <a:buChar char="Ø"/>
            </a:pPr>
            <a:r>
              <a:rPr lang="en-US" sz="8800" dirty="0" smtClean="0"/>
              <a:t>Accident Reporting</a:t>
            </a:r>
          </a:p>
          <a:p>
            <a:pPr fontAlgn="t">
              <a:buFont typeface="Wingdings" pitchFamily="2" charset="2"/>
              <a:buChar char="Ø"/>
            </a:pPr>
            <a:r>
              <a:rPr lang="en-US" sz="8800" dirty="0" smtClean="0"/>
              <a:t>Appeal</a:t>
            </a:r>
          </a:p>
          <a:p>
            <a:pPr fontAlgn="t">
              <a:buFont typeface="Wingdings" pitchFamily="2" charset="2"/>
              <a:buChar char="Ø"/>
            </a:pPr>
            <a:r>
              <a:rPr lang="en-US" sz="8800" dirty="0" smtClean="0"/>
              <a:t>Procedure for setting up CBWTDF</a:t>
            </a:r>
          </a:p>
          <a:p>
            <a:pPr fontAlgn="t">
              <a:buFont typeface="Wingdings" pitchFamily="2" charset="2"/>
              <a:buChar char="Ø"/>
            </a:pPr>
            <a:r>
              <a:rPr lang="en-US" sz="8800" dirty="0" smtClean="0"/>
              <a:t>Liability of  the occupier, operator of  a facility</a:t>
            </a:r>
          </a:p>
          <a:p>
            <a:endParaRPr lang="en-US" dirty="0"/>
          </a:p>
        </p:txBody>
      </p:sp>
    </p:spTree>
    <p:extLst>
      <p:ext uri="{BB962C8B-B14F-4D97-AF65-F5344CB8AC3E}">
        <p14:creationId xmlns:p14="http://schemas.microsoft.com/office/powerpoint/2010/main" val="1437406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886700" cy="609600"/>
          </a:xfrm>
        </p:spPr>
        <p:txBody>
          <a:bodyPr vert="horz" lIns="91440" tIns="45720" rIns="91440" bIns="45720" rtlCol="0" anchor="ctr">
            <a:noAutofit/>
          </a:bodyPr>
          <a:lstStyle/>
          <a:p>
            <a:r>
              <a:rPr lang="en-US" sz="3600" b="1" dirty="0">
                <a:solidFill>
                  <a:schemeClr val="accent1">
                    <a:lumMod val="75000"/>
                  </a:schemeClr>
                </a:solidFill>
              </a:rPr>
              <a:t>Application</a:t>
            </a:r>
          </a:p>
        </p:txBody>
      </p:sp>
      <p:sp>
        <p:nvSpPr>
          <p:cNvPr id="3" name="Content Placeholder 2"/>
          <p:cNvSpPr>
            <a:spLocks noGrp="1"/>
          </p:cNvSpPr>
          <p:nvPr>
            <p:ph idx="1"/>
          </p:nvPr>
        </p:nvSpPr>
        <p:spPr>
          <a:xfrm>
            <a:off x="304800" y="762000"/>
            <a:ext cx="8686800" cy="5867400"/>
          </a:xfrm>
        </p:spPr>
        <p:txBody>
          <a:bodyPr>
            <a:normAutofit fontScale="55000" lnSpcReduction="20000"/>
          </a:bodyPr>
          <a:lstStyle/>
          <a:p>
            <a:pPr marL="0" indent="0" algn="just">
              <a:buNone/>
            </a:pPr>
            <a:r>
              <a:rPr lang="en-US" sz="3600" dirty="0" smtClean="0"/>
              <a:t>These Rules shall apply to all persons who generate, collect, receive, store, transport, treat, dispose or handle bio-medical waste in any form including:</a:t>
            </a:r>
          </a:p>
          <a:p>
            <a:pPr marL="914400" indent="-465138" algn="just">
              <a:buFont typeface="Wingdings" pitchFamily="2" charset="2"/>
              <a:buChar char="q"/>
            </a:pPr>
            <a:r>
              <a:rPr lang="en-US" sz="3600" dirty="0" smtClean="0"/>
              <a:t>Hospitals, </a:t>
            </a:r>
          </a:p>
          <a:p>
            <a:pPr marL="914400" indent="-465138" algn="just">
              <a:buFont typeface="Wingdings" pitchFamily="2" charset="2"/>
              <a:buChar char="q"/>
            </a:pPr>
            <a:r>
              <a:rPr lang="en-US" sz="3600" dirty="0" smtClean="0"/>
              <a:t>Nursing homes, </a:t>
            </a:r>
          </a:p>
          <a:p>
            <a:pPr marL="914400" indent="-465138" algn="just">
              <a:buFont typeface="Wingdings" pitchFamily="2" charset="2"/>
              <a:buChar char="q"/>
            </a:pPr>
            <a:r>
              <a:rPr lang="en-US" sz="3600" dirty="0" smtClean="0"/>
              <a:t>Clinics, </a:t>
            </a:r>
          </a:p>
          <a:p>
            <a:pPr marL="914400" indent="-465138" algn="just">
              <a:buFont typeface="Wingdings" pitchFamily="2" charset="2"/>
              <a:buChar char="q"/>
            </a:pPr>
            <a:r>
              <a:rPr lang="en-US" sz="3600" dirty="0" smtClean="0"/>
              <a:t>Dispensaries, </a:t>
            </a:r>
          </a:p>
          <a:p>
            <a:pPr marL="914400" indent="-465138" algn="just">
              <a:buFont typeface="Wingdings" pitchFamily="2" charset="2"/>
              <a:buChar char="q"/>
            </a:pPr>
            <a:r>
              <a:rPr lang="en-US" sz="3600" dirty="0" smtClean="0"/>
              <a:t>Veterinary institutions, </a:t>
            </a:r>
          </a:p>
          <a:p>
            <a:pPr marL="914400" indent="-465138" algn="just">
              <a:buFont typeface="Wingdings" pitchFamily="2" charset="2"/>
              <a:buChar char="q"/>
            </a:pPr>
            <a:r>
              <a:rPr lang="en-US" sz="3600" dirty="0" smtClean="0"/>
              <a:t>Animal houses, </a:t>
            </a:r>
          </a:p>
          <a:p>
            <a:pPr marL="914400" indent="-465138" algn="just">
              <a:buFont typeface="Wingdings" pitchFamily="2" charset="2"/>
              <a:buChar char="q"/>
            </a:pPr>
            <a:r>
              <a:rPr lang="en-US" sz="3600" dirty="0" smtClean="0"/>
              <a:t>Pathological laboratories, </a:t>
            </a:r>
          </a:p>
          <a:p>
            <a:pPr marL="914400" indent="-465138" algn="just">
              <a:buFont typeface="Wingdings" pitchFamily="2" charset="2"/>
              <a:buChar char="q"/>
            </a:pPr>
            <a:r>
              <a:rPr lang="en-US" sz="3600" dirty="0" smtClean="0"/>
              <a:t>Blood banks, </a:t>
            </a:r>
          </a:p>
          <a:p>
            <a:pPr marL="914400" indent="-465138" algn="just">
              <a:buFont typeface="Wingdings" pitchFamily="2" charset="2"/>
              <a:buChar char="q"/>
            </a:pPr>
            <a:r>
              <a:rPr lang="en-US" sz="3600" dirty="0" err="1" smtClean="0"/>
              <a:t>Ayush</a:t>
            </a:r>
            <a:r>
              <a:rPr lang="en-US" sz="3600" dirty="0" smtClean="0"/>
              <a:t> hospitals, </a:t>
            </a:r>
          </a:p>
          <a:p>
            <a:pPr marL="914400" indent="-465138" algn="just">
              <a:buFont typeface="Wingdings" pitchFamily="2" charset="2"/>
              <a:buChar char="q"/>
            </a:pPr>
            <a:r>
              <a:rPr lang="en-US" sz="3600" dirty="0" smtClean="0"/>
              <a:t>Clinical establishments, </a:t>
            </a:r>
          </a:p>
          <a:p>
            <a:pPr marL="914400" indent="-465138" algn="just">
              <a:buFont typeface="Wingdings" pitchFamily="2" charset="2"/>
              <a:buChar char="q"/>
            </a:pPr>
            <a:r>
              <a:rPr lang="en-US" sz="3600" dirty="0" smtClean="0"/>
              <a:t>Research or educational institutions, </a:t>
            </a:r>
          </a:p>
          <a:p>
            <a:pPr marL="914400" indent="-465138" algn="just">
              <a:buFont typeface="Wingdings" pitchFamily="2" charset="2"/>
              <a:buChar char="q"/>
            </a:pPr>
            <a:r>
              <a:rPr lang="en-US" sz="3600" dirty="0" smtClean="0"/>
              <a:t>Health camps, </a:t>
            </a:r>
          </a:p>
          <a:p>
            <a:pPr marL="914400" indent="-465138" algn="just">
              <a:buFont typeface="Wingdings" pitchFamily="2" charset="2"/>
              <a:buChar char="q"/>
            </a:pPr>
            <a:r>
              <a:rPr lang="en-US" sz="3600" dirty="0" smtClean="0"/>
              <a:t>Medical or surgical camps, </a:t>
            </a:r>
          </a:p>
          <a:p>
            <a:pPr marL="914400" indent="-465138" algn="just">
              <a:buFont typeface="Wingdings" pitchFamily="2" charset="2"/>
              <a:buChar char="q"/>
            </a:pPr>
            <a:r>
              <a:rPr lang="en-US" sz="3600" dirty="0"/>
              <a:t>V</a:t>
            </a:r>
            <a:r>
              <a:rPr lang="en-US" sz="3600" dirty="0" smtClean="0"/>
              <a:t>accination camps, </a:t>
            </a:r>
          </a:p>
          <a:p>
            <a:pPr marL="914400" indent="-465138" algn="just">
              <a:buFont typeface="Wingdings" pitchFamily="2" charset="2"/>
              <a:buChar char="q"/>
            </a:pPr>
            <a:r>
              <a:rPr lang="en-US" sz="3600" dirty="0"/>
              <a:t>B</a:t>
            </a:r>
            <a:r>
              <a:rPr lang="en-US" sz="3600" dirty="0" smtClean="0"/>
              <a:t>lood donation camps, </a:t>
            </a:r>
          </a:p>
          <a:p>
            <a:pPr marL="914400" indent="-465138" algn="just">
              <a:buFont typeface="Wingdings" pitchFamily="2" charset="2"/>
              <a:buChar char="q"/>
            </a:pPr>
            <a:r>
              <a:rPr lang="en-US" sz="3600" dirty="0" smtClean="0"/>
              <a:t>First aid rooms of schools, </a:t>
            </a:r>
          </a:p>
          <a:p>
            <a:pPr marL="914400" indent="-465138" algn="just">
              <a:buFont typeface="Wingdings" pitchFamily="2" charset="2"/>
              <a:buChar char="q"/>
            </a:pPr>
            <a:r>
              <a:rPr lang="en-US" sz="3600" dirty="0" smtClean="0"/>
              <a:t>Forensic laboratories and research labs</a:t>
            </a:r>
            <a:endParaRPr lang="en-US" sz="3600" dirty="0"/>
          </a:p>
        </p:txBody>
      </p:sp>
    </p:spTree>
    <p:extLst>
      <p:ext uri="{BB962C8B-B14F-4D97-AF65-F5344CB8AC3E}">
        <p14:creationId xmlns:p14="http://schemas.microsoft.com/office/powerpoint/2010/main" val="39593738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91600" cy="838200"/>
          </a:xfrm>
        </p:spPr>
        <p:txBody>
          <a:bodyPr vert="horz" lIns="91440" tIns="45720" rIns="91440" bIns="45720" rtlCol="0" anchor="ctr">
            <a:noAutofit/>
          </a:bodyPr>
          <a:lstStyle/>
          <a:p>
            <a:r>
              <a:rPr lang="en-US" sz="3600" b="1" dirty="0">
                <a:solidFill>
                  <a:schemeClr val="accent1">
                    <a:lumMod val="75000"/>
                  </a:schemeClr>
                </a:solidFill>
              </a:rPr>
              <a:t>Bio-medical waste management rules, 2016</a:t>
            </a:r>
          </a:p>
        </p:txBody>
      </p:sp>
      <p:sp>
        <p:nvSpPr>
          <p:cNvPr id="3" name="Content Placeholder 2"/>
          <p:cNvSpPr>
            <a:spLocks noGrp="1"/>
          </p:cNvSpPr>
          <p:nvPr>
            <p:ph idx="1"/>
          </p:nvPr>
        </p:nvSpPr>
        <p:spPr>
          <a:xfrm>
            <a:off x="304800" y="1554162"/>
            <a:ext cx="8686800" cy="4846638"/>
          </a:xfrm>
        </p:spPr>
        <p:txBody>
          <a:bodyPr>
            <a:normAutofit fontScale="77500" lnSpcReduction="20000"/>
          </a:bodyPr>
          <a:lstStyle/>
          <a:p>
            <a:pPr>
              <a:buNone/>
            </a:pPr>
            <a:r>
              <a:rPr lang="en-US" sz="2900" b="1" u="sng" dirty="0" smtClean="0"/>
              <a:t>Schedules</a:t>
            </a:r>
            <a:endParaRPr lang="en-US" b="1" u="sng" dirty="0" smtClean="0"/>
          </a:p>
          <a:p>
            <a:r>
              <a:rPr lang="en-US" sz="2600" dirty="0" smtClean="0">
                <a:hlinkClick r:id="rId2" action="ppaction://hlinkfile"/>
              </a:rPr>
              <a:t>Schedule I</a:t>
            </a:r>
            <a:r>
              <a:rPr lang="en-US" sz="2600" dirty="0" smtClean="0"/>
              <a:t> – Bio-medical Wastes categories and their segregation, collection, treatment, processing and disposal</a:t>
            </a:r>
          </a:p>
          <a:p>
            <a:r>
              <a:rPr lang="en-US" sz="2600" dirty="0" smtClean="0">
                <a:hlinkClick r:id="rId3" action="ppaction://hlinkfile"/>
              </a:rPr>
              <a:t>Schedule II</a:t>
            </a:r>
            <a:r>
              <a:rPr lang="en-US" sz="2600" dirty="0" smtClean="0"/>
              <a:t> – Standards for treatment and disposal of bio-medical wastes</a:t>
            </a:r>
          </a:p>
          <a:p>
            <a:r>
              <a:rPr lang="en-US" sz="2600" dirty="0" smtClean="0">
                <a:hlinkClick r:id="rId4" action="ppaction://hlinkfile"/>
              </a:rPr>
              <a:t>Schedule III</a:t>
            </a:r>
            <a:r>
              <a:rPr lang="en-US" sz="2600" dirty="0" smtClean="0"/>
              <a:t> – List of Prescribed Authorities and Corresponding duties</a:t>
            </a:r>
          </a:p>
          <a:p>
            <a:r>
              <a:rPr lang="en-US" sz="2600" dirty="0" smtClean="0">
                <a:hlinkClick r:id="rId5" action="ppaction://hlinkfile"/>
              </a:rPr>
              <a:t>Schedule IV </a:t>
            </a:r>
            <a:r>
              <a:rPr lang="en-US" sz="2600" dirty="0" smtClean="0"/>
              <a:t>– Label for Bio-medical Waste Containers or Bags</a:t>
            </a:r>
          </a:p>
          <a:p>
            <a:pPr>
              <a:buNone/>
            </a:pPr>
            <a:endParaRPr lang="en-US" sz="2600" dirty="0" smtClean="0"/>
          </a:p>
          <a:p>
            <a:pPr>
              <a:buNone/>
            </a:pPr>
            <a:r>
              <a:rPr lang="en-US" sz="2900" b="1" u="sng" dirty="0" smtClean="0"/>
              <a:t>Forms</a:t>
            </a:r>
            <a:endParaRPr lang="en-US" b="1" u="sng" dirty="0" smtClean="0"/>
          </a:p>
          <a:p>
            <a:r>
              <a:rPr lang="en-US" sz="2600" dirty="0" smtClean="0">
                <a:hlinkClick r:id="rId6" action="ppaction://hlinkfile"/>
              </a:rPr>
              <a:t>Form I </a:t>
            </a:r>
            <a:r>
              <a:rPr lang="en-US" sz="2600" dirty="0" smtClean="0"/>
              <a:t>– Accident Reporting</a:t>
            </a:r>
          </a:p>
          <a:p>
            <a:r>
              <a:rPr lang="en-US" sz="2600" dirty="0" smtClean="0">
                <a:hlinkClick r:id="rId7" action="ppaction://hlinkfile"/>
              </a:rPr>
              <a:t>Form II</a:t>
            </a:r>
            <a:r>
              <a:rPr lang="en-US" sz="2600" dirty="0" smtClean="0"/>
              <a:t> – Application for Authorisation or Renewal of Authorisation</a:t>
            </a:r>
          </a:p>
          <a:p>
            <a:r>
              <a:rPr lang="en-US" sz="2600" dirty="0" smtClean="0">
                <a:hlinkClick r:id="rId8" action="ppaction://hlinkfile"/>
              </a:rPr>
              <a:t>Form III</a:t>
            </a:r>
            <a:r>
              <a:rPr lang="en-US" sz="2600" dirty="0" smtClean="0"/>
              <a:t> – Authorisation</a:t>
            </a:r>
          </a:p>
          <a:p>
            <a:r>
              <a:rPr lang="en-US" sz="2600" dirty="0" smtClean="0">
                <a:hlinkClick r:id="rId9" action="ppaction://hlinkfile"/>
              </a:rPr>
              <a:t>Form IV </a:t>
            </a:r>
            <a:r>
              <a:rPr lang="en-US" sz="2600" dirty="0" smtClean="0"/>
              <a:t>– Annual Report</a:t>
            </a:r>
          </a:p>
          <a:p>
            <a:r>
              <a:rPr lang="en-US" sz="2600" dirty="0" smtClean="0">
                <a:hlinkClick r:id="rId10" action="ppaction://hlinkfile"/>
              </a:rPr>
              <a:t>Form V </a:t>
            </a:r>
            <a:r>
              <a:rPr lang="en-US" sz="2600" dirty="0" smtClean="0"/>
              <a:t>– Application for filing appeal against order passed by the Prescribed Authority</a:t>
            </a:r>
            <a:endParaRPr lang="en-US" sz="2600" dirty="0"/>
          </a:p>
        </p:txBody>
      </p:sp>
    </p:spTree>
    <p:extLst>
      <p:ext uri="{BB962C8B-B14F-4D97-AF65-F5344CB8AC3E}">
        <p14:creationId xmlns:p14="http://schemas.microsoft.com/office/powerpoint/2010/main" val="13123496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442991" y="958481"/>
            <a:ext cx="1957504" cy="3967261"/>
          </a:xfrm>
          <a:prstGeom prst="rect">
            <a:avLst/>
          </a:prstGeom>
          <a:blipFill>
            <a:blip r:embed="rId2"/>
            <a:stretch>
              <a:fillRect/>
            </a:stretch>
          </a:blipFill>
          <a:ln w="12700">
            <a:miter lim="400000"/>
          </a:ln>
        </p:spPr>
        <p:txBody>
          <a:bodyPr lIns="0" tIns="0" rIns="0" bIns="0"/>
          <a:lstStyle/>
          <a:p>
            <a:pPr lvl="0"/>
            <a:endParaRPr/>
          </a:p>
        </p:txBody>
      </p:sp>
      <p:sp>
        <p:nvSpPr>
          <p:cNvPr id="75" name="Shape 75"/>
          <p:cNvSpPr/>
          <p:nvPr/>
        </p:nvSpPr>
        <p:spPr>
          <a:xfrm>
            <a:off x="668053" y="1362082"/>
            <a:ext cx="1538180" cy="1969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lvl="0" indent="12700" algn="just"/>
            <a:r>
              <a:rPr sz="1600" b="1" spc="-5" dirty="0">
                <a:solidFill>
                  <a:srgbClr val="404041"/>
                </a:solidFill>
                <a:latin typeface="Calibri"/>
                <a:ea typeface="Calibri"/>
                <a:cs typeface="Calibri"/>
                <a:sym typeface="Calibri"/>
              </a:rPr>
              <a:t>Human anatomical waste</a:t>
            </a:r>
            <a:r>
              <a:rPr lang="en-US" sz="1600" b="1" spc="-5" dirty="0">
                <a:solidFill>
                  <a:srgbClr val="404041"/>
                </a:solidFill>
                <a:latin typeface="Calibri"/>
                <a:ea typeface="Calibri"/>
                <a:cs typeface="Calibri"/>
                <a:sym typeface="Calibri"/>
              </a:rPr>
              <a:t>,</a:t>
            </a:r>
            <a:endParaRPr sz="1600" b="1" spc="-5" dirty="0">
              <a:solidFill>
                <a:srgbClr val="404041"/>
              </a:solidFill>
              <a:latin typeface="Calibri"/>
              <a:ea typeface="Calibri"/>
              <a:cs typeface="Calibri"/>
              <a:sym typeface="Calibri"/>
            </a:endParaRPr>
          </a:p>
          <a:p>
            <a:pPr marR="5080" lvl="0" indent="12700" algn="just"/>
            <a:r>
              <a:rPr sz="1600" b="1" spc="-5" dirty="0">
                <a:solidFill>
                  <a:srgbClr val="404041"/>
                </a:solidFill>
                <a:latin typeface="Calibri"/>
                <a:ea typeface="Calibri"/>
                <a:cs typeface="Calibri"/>
                <a:sym typeface="Calibri"/>
              </a:rPr>
              <a:t>Chemo drugs</a:t>
            </a:r>
          </a:p>
          <a:p>
            <a:pPr marR="5080" lvl="0" indent="12700" algn="just"/>
            <a:r>
              <a:rPr sz="1600" b="1" spc="-5" dirty="0">
                <a:solidFill>
                  <a:srgbClr val="404041"/>
                </a:solidFill>
                <a:latin typeface="Calibri"/>
                <a:ea typeface="Calibri"/>
                <a:cs typeface="Calibri"/>
                <a:sym typeface="Calibri"/>
              </a:rPr>
              <a:t>Soiled waste  </a:t>
            </a:r>
          </a:p>
          <a:p>
            <a:pPr marR="5080" lvl="0" indent="12700" algn="just"/>
            <a:r>
              <a:rPr sz="1600" b="1" spc="-10" dirty="0">
                <a:solidFill>
                  <a:srgbClr val="404041"/>
                </a:solidFill>
                <a:latin typeface="Calibri"/>
                <a:ea typeface="Calibri"/>
                <a:cs typeface="Calibri"/>
                <a:sym typeface="Calibri"/>
              </a:rPr>
              <a:t>Expired </a:t>
            </a:r>
            <a:r>
              <a:rPr sz="1600" b="1" spc="-5" dirty="0">
                <a:solidFill>
                  <a:srgbClr val="404041"/>
                </a:solidFill>
                <a:latin typeface="Calibri"/>
                <a:ea typeface="Calibri"/>
                <a:cs typeface="Calibri"/>
                <a:sym typeface="Calibri"/>
              </a:rPr>
              <a:t>or  </a:t>
            </a:r>
            <a:r>
              <a:rPr sz="1600" b="1" spc="-10" dirty="0">
                <a:solidFill>
                  <a:srgbClr val="404041"/>
                </a:solidFill>
                <a:latin typeface="Calibri"/>
                <a:ea typeface="Calibri"/>
                <a:cs typeface="Calibri"/>
                <a:sym typeface="Calibri"/>
              </a:rPr>
              <a:t>Discarded </a:t>
            </a:r>
            <a:r>
              <a:rPr sz="1600" b="1" spc="-5" dirty="0">
                <a:solidFill>
                  <a:srgbClr val="404041"/>
                </a:solidFill>
                <a:latin typeface="Calibri"/>
                <a:ea typeface="Calibri"/>
                <a:cs typeface="Calibri"/>
                <a:sym typeface="Calibri"/>
              </a:rPr>
              <a:t>Medicines, </a:t>
            </a:r>
            <a:r>
              <a:rPr sz="1600" b="1" spc="-10" dirty="0">
                <a:solidFill>
                  <a:srgbClr val="404041"/>
                </a:solidFill>
                <a:latin typeface="Calibri"/>
                <a:ea typeface="Calibri"/>
                <a:cs typeface="Calibri"/>
                <a:sym typeface="Calibri"/>
              </a:rPr>
              <a:t>soiled </a:t>
            </a:r>
            <a:r>
              <a:rPr sz="1600" b="1" spc="-5" dirty="0">
                <a:solidFill>
                  <a:srgbClr val="404041"/>
                </a:solidFill>
                <a:latin typeface="Calibri"/>
                <a:ea typeface="Calibri"/>
                <a:cs typeface="Calibri"/>
                <a:sym typeface="Calibri"/>
              </a:rPr>
              <a:t>linen</a:t>
            </a:r>
          </a:p>
        </p:txBody>
      </p:sp>
      <p:sp>
        <p:nvSpPr>
          <p:cNvPr id="76" name="Shape 76"/>
          <p:cNvSpPr/>
          <p:nvPr/>
        </p:nvSpPr>
        <p:spPr>
          <a:xfrm>
            <a:off x="2540781" y="972092"/>
            <a:ext cx="1637728" cy="3733802"/>
          </a:xfrm>
          <a:prstGeom prst="rect">
            <a:avLst/>
          </a:prstGeom>
          <a:blipFill>
            <a:blip r:embed="rId3"/>
            <a:stretch>
              <a:fillRect/>
            </a:stretch>
          </a:blipFill>
          <a:ln w="12700">
            <a:miter lim="400000"/>
          </a:ln>
        </p:spPr>
        <p:txBody>
          <a:bodyPr lIns="0" tIns="0" rIns="0" bIns="0"/>
          <a:lstStyle/>
          <a:p>
            <a:pPr lvl="0"/>
            <a:endParaRPr/>
          </a:p>
        </p:txBody>
      </p:sp>
      <p:grpSp>
        <p:nvGrpSpPr>
          <p:cNvPr id="2" name="Group 80"/>
          <p:cNvGrpSpPr/>
          <p:nvPr/>
        </p:nvGrpSpPr>
        <p:grpSpPr>
          <a:xfrm>
            <a:off x="2613954" y="1079075"/>
            <a:ext cx="1483042" cy="3504115"/>
            <a:chOff x="0" y="0"/>
            <a:chExt cx="1483042" cy="3504114"/>
          </a:xfrm>
        </p:grpSpPr>
        <p:sp>
          <p:nvSpPr>
            <p:cNvPr id="77" name="Shape 77"/>
            <p:cNvSpPr/>
            <p:nvPr/>
          </p:nvSpPr>
          <p:spPr>
            <a:xfrm>
              <a:off x="370760" y="3050884"/>
              <a:ext cx="741522" cy="453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F0000"/>
            </a:solidFill>
            <a:ln w="12700" cap="flat">
              <a:noFill/>
              <a:miter lim="400000"/>
            </a:ln>
            <a:effectLst/>
          </p:spPr>
          <p:txBody>
            <a:bodyPr wrap="square" lIns="0" tIns="0" rIns="0" bIns="0" numCol="1" anchor="t">
              <a:noAutofit/>
            </a:bodyPr>
            <a:lstStyle/>
            <a:p>
              <a:pPr lvl="0"/>
              <a:endParaRPr/>
            </a:p>
          </p:txBody>
        </p:sp>
        <p:sp>
          <p:nvSpPr>
            <p:cNvPr id="78" name="Shape 78"/>
            <p:cNvSpPr/>
            <p:nvPr/>
          </p:nvSpPr>
          <p:spPr>
            <a:xfrm>
              <a:off x="556140" y="2502908"/>
              <a:ext cx="370762" cy="547977"/>
            </a:xfrm>
            <a:prstGeom prst="rect">
              <a:avLst/>
            </a:prstGeom>
            <a:solidFill>
              <a:srgbClr val="FF0000"/>
            </a:solidFill>
            <a:ln w="12700" cap="flat">
              <a:noFill/>
              <a:miter lim="400000"/>
            </a:ln>
            <a:effectLst/>
          </p:spPr>
          <p:txBody>
            <a:bodyPr wrap="square" lIns="0" tIns="0" rIns="0" bIns="0" numCol="1" anchor="t">
              <a:noAutofit/>
            </a:bodyPr>
            <a:lstStyle/>
            <a:p>
              <a:pPr lvl="0"/>
              <a:endParaRPr/>
            </a:p>
          </p:txBody>
        </p:sp>
        <p:sp>
          <p:nvSpPr>
            <p:cNvPr id="79" name="Shape 79"/>
            <p:cNvSpPr/>
            <p:nvPr/>
          </p:nvSpPr>
          <p:spPr>
            <a:xfrm>
              <a:off x="0" y="0"/>
              <a:ext cx="1483042" cy="2502908"/>
            </a:xfrm>
            <a:prstGeom prst="rect">
              <a:avLst/>
            </a:prstGeom>
            <a:solidFill>
              <a:srgbClr val="FF0000"/>
            </a:solidFill>
            <a:ln w="12700" cap="flat">
              <a:noFill/>
              <a:miter lim="400000"/>
            </a:ln>
            <a:effectLst/>
          </p:spPr>
          <p:txBody>
            <a:bodyPr wrap="square" lIns="0" tIns="0" rIns="0" bIns="0" numCol="1" anchor="t">
              <a:noAutofit/>
            </a:bodyPr>
            <a:lstStyle/>
            <a:p>
              <a:pPr lvl="0"/>
              <a:endParaRPr/>
            </a:p>
          </p:txBody>
        </p:sp>
      </p:grpSp>
      <p:sp>
        <p:nvSpPr>
          <p:cNvPr id="82" name="Shape 82"/>
          <p:cNvSpPr/>
          <p:nvPr/>
        </p:nvSpPr>
        <p:spPr>
          <a:xfrm>
            <a:off x="2703816" y="1789636"/>
            <a:ext cx="1599606"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lvl="0" indent="12700"/>
            <a:r>
              <a:rPr sz="1600" b="1" spc="-10">
                <a:solidFill>
                  <a:srgbClr val="FFFFFF"/>
                </a:solidFill>
                <a:latin typeface="Calibri"/>
                <a:ea typeface="Calibri"/>
                <a:cs typeface="Calibri"/>
                <a:sym typeface="Calibri"/>
              </a:rPr>
              <a:t>Contaminated Plastic </a:t>
            </a:r>
            <a:r>
              <a:rPr sz="1600" b="1" spc="-25">
                <a:solidFill>
                  <a:srgbClr val="FFFFFF"/>
                </a:solidFill>
                <a:latin typeface="Calibri"/>
                <a:ea typeface="Calibri"/>
                <a:cs typeface="Calibri"/>
                <a:sym typeface="Calibri"/>
              </a:rPr>
              <a:t>Waste  </a:t>
            </a:r>
            <a:r>
              <a:rPr sz="1600" b="1" spc="-10">
                <a:solidFill>
                  <a:srgbClr val="FFFFFF"/>
                </a:solidFill>
                <a:latin typeface="Calibri"/>
                <a:ea typeface="Calibri"/>
                <a:cs typeface="Calibri"/>
                <a:sym typeface="Calibri"/>
              </a:rPr>
              <a:t>(Recyclable)</a:t>
            </a:r>
          </a:p>
        </p:txBody>
      </p:sp>
      <p:sp>
        <p:nvSpPr>
          <p:cNvPr id="83" name="Shape 83"/>
          <p:cNvSpPr/>
          <p:nvPr/>
        </p:nvSpPr>
        <p:spPr>
          <a:xfrm>
            <a:off x="4604440" y="1163128"/>
            <a:ext cx="1610867" cy="3619886"/>
          </a:xfrm>
          <a:prstGeom prst="rect">
            <a:avLst/>
          </a:prstGeom>
          <a:blipFill>
            <a:blip r:embed="rId4"/>
            <a:stretch>
              <a:fillRect/>
            </a:stretch>
          </a:blipFill>
          <a:ln w="12700">
            <a:miter lim="400000"/>
          </a:ln>
        </p:spPr>
        <p:txBody>
          <a:bodyPr lIns="0" tIns="0" rIns="0" bIns="0"/>
          <a:lstStyle/>
          <a:p>
            <a:pPr lvl="0"/>
            <a:endParaRPr/>
          </a:p>
        </p:txBody>
      </p:sp>
      <p:sp>
        <p:nvSpPr>
          <p:cNvPr id="88" name="Shape 88"/>
          <p:cNvSpPr/>
          <p:nvPr/>
        </p:nvSpPr>
        <p:spPr>
          <a:xfrm>
            <a:off x="4701675" y="1147100"/>
            <a:ext cx="1400810" cy="350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351"/>
                </a:lnTo>
                <a:lnTo>
                  <a:pt x="13500" y="15351"/>
                </a:lnTo>
                <a:lnTo>
                  <a:pt x="13500" y="19059"/>
                </a:lnTo>
                <a:lnTo>
                  <a:pt x="16200" y="19059"/>
                </a:lnTo>
                <a:lnTo>
                  <a:pt x="10800" y="21600"/>
                </a:lnTo>
                <a:lnTo>
                  <a:pt x="5400" y="19059"/>
                </a:lnTo>
                <a:lnTo>
                  <a:pt x="8100" y="19059"/>
                </a:lnTo>
                <a:lnTo>
                  <a:pt x="8100" y="15351"/>
                </a:lnTo>
                <a:lnTo>
                  <a:pt x="0" y="15351"/>
                </a:lnTo>
                <a:lnTo>
                  <a:pt x="0" y="0"/>
                </a:lnTo>
                <a:close/>
              </a:path>
            </a:pathLst>
          </a:custGeom>
          <a:ln w="25908">
            <a:solidFill>
              <a:srgbClr val="404041"/>
            </a:solidFill>
          </a:ln>
        </p:spPr>
        <p:txBody>
          <a:bodyPr lIns="0" tIns="0" rIns="0" bIns="0"/>
          <a:lstStyle/>
          <a:p>
            <a:pPr lvl="0"/>
            <a:endParaRPr/>
          </a:p>
        </p:txBody>
      </p:sp>
      <p:sp>
        <p:nvSpPr>
          <p:cNvPr id="89" name="Shape 89"/>
          <p:cNvSpPr/>
          <p:nvPr/>
        </p:nvSpPr>
        <p:spPr>
          <a:xfrm>
            <a:off x="4866806" y="1711579"/>
            <a:ext cx="1276527"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lvl="0" indent="12700"/>
            <a:r>
              <a:rPr sz="1600" b="1" spc="-25">
                <a:solidFill>
                  <a:srgbClr val="404041"/>
                </a:solidFill>
                <a:latin typeface="Calibri"/>
                <a:ea typeface="Calibri"/>
                <a:cs typeface="Calibri"/>
                <a:sym typeface="Calibri"/>
              </a:rPr>
              <a:t>Waste </a:t>
            </a:r>
            <a:r>
              <a:rPr sz="1600" b="1" spc="-10">
                <a:solidFill>
                  <a:srgbClr val="404041"/>
                </a:solidFill>
                <a:latin typeface="Calibri"/>
                <a:ea typeface="Calibri"/>
                <a:cs typeface="Calibri"/>
                <a:sym typeface="Calibri"/>
              </a:rPr>
              <a:t>sharps  i</a:t>
            </a:r>
            <a:r>
              <a:rPr sz="1600" b="1" spc="-5">
                <a:solidFill>
                  <a:srgbClr val="404041"/>
                </a:solidFill>
                <a:latin typeface="Calibri"/>
                <a:ea typeface="Calibri"/>
                <a:cs typeface="Calibri"/>
                <a:sym typeface="Calibri"/>
              </a:rPr>
              <a:t>ncluding </a:t>
            </a:r>
            <a:r>
              <a:rPr sz="1600" b="1" spc="-10">
                <a:solidFill>
                  <a:srgbClr val="404041"/>
                </a:solidFill>
                <a:latin typeface="Calibri"/>
                <a:ea typeface="Calibri"/>
                <a:cs typeface="Calibri"/>
                <a:sym typeface="Calibri"/>
              </a:rPr>
              <a:t>Metals</a:t>
            </a:r>
          </a:p>
        </p:txBody>
      </p:sp>
      <p:sp>
        <p:nvSpPr>
          <p:cNvPr id="90" name="Shape 90"/>
          <p:cNvSpPr/>
          <p:nvPr/>
        </p:nvSpPr>
        <p:spPr>
          <a:xfrm>
            <a:off x="6739598" y="1263418"/>
            <a:ext cx="1371600" cy="22159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r>
              <a:rPr sz="1600" b="1" spc="-10" dirty="0">
                <a:solidFill>
                  <a:srgbClr val="FFFFFF"/>
                </a:solidFill>
                <a:latin typeface="Calibri"/>
                <a:ea typeface="Calibri"/>
                <a:cs typeface="Calibri"/>
                <a:sym typeface="Calibri"/>
              </a:rPr>
              <a:t>G</a:t>
            </a:r>
            <a:r>
              <a:rPr sz="1600" b="1" spc="-10" dirty="0">
                <a:solidFill>
                  <a:srgbClr val="0070C0"/>
                </a:solidFill>
                <a:latin typeface="Calibri"/>
                <a:ea typeface="Calibri"/>
                <a:cs typeface="Calibri"/>
                <a:sym typeface="Calibri"/>
              </a:rPr>
              <a:t> Glassware:</a:t>
            </a:r>
            <a:endParaRPr sz="1600" dirty="0">
              <a:solidFill>
                <a:srgbClr val="0070C0"/>
              </a:solidFill>
              <a:latin typeface="Calibri"/>
              <a:ea typeface="Calibri"/>
              <a:cs typeface="Calibri"/>
              <a:sym typeface="Calibri"/>
            </a:endParaRPr>
          </a:p>
          <a:p>
            <a:pPr lvl="0" indent="12700"/>
            <a:r>
              <a:rPr sz="1600" b="1" spc="-20" dirty="0">
                <a:solidFill>
                  <a:srgbClr val="0070C0"/>
                </a:solidFill>
                <a:latin typeface="Calibri"/>
                <a:ea typeface="Calibri"/>
                <a:cs typeface="Calibri"/>
                <a:sym typeface="Calibri"/>
              </a:rPr>
              <a:t>Broken </a:t>
            </a:r>
            <a:r>
              <a:rPr sz="1600" b="1" spc="-5" dirty="0">
                <a:solidFill>
                  <a:srgbClr val="0070C0"/>
                </a:solidFill>
                <a:latin typeface="Calibri"/>
                <a:ea typeface="Calibri"/>
                <a:cs typeface="Calibri"/>
                <a:sym typeface="Calibri"/>
              </a:rPr>
              <a:t>or</a:t>
            </a:r>
            <a:r>
              <a:rPr sz="1600" b="1" spc="-10" dirty="0">
                <a:solidFill>
                  <a:srgbClr val="0070C0"/>
                </a:solidFill>
                <a:latin typeface="Calibri"/>
                <a:ea typeface="Calibri"/>
                <a:cs typeface="Calibri"/>
                <a:sym typeface="Calibri"/>
              </a:rPr>
              <a:t> discarded</a:t>
            </a:r>
            <a:endParaRPr sz="1600" dirty="0">
              <a:solidFill>
                <a:srgbClr val="0070C0"/>
              </a:solidFill>
              <a:latin typeface="Calibri"/>
              <a:ea typeface="Calibri"/>
              <a:cs typeface="Calibri"/>
              <a:sym typeface="Calibri"/>
            </a:endParaRPr>
          </a:p>
          <a:p>
            <a:pPr lvl="0" indent="12700"/>
            <a:r>
              <a:rPr sz="1600" b="1" spc="-5" dirty="0">
                <a:solidFill>
                  <a:srgbClr val="0070C0"/>
                </a:solidFill>
                <a:latin typeface="Calibri"/>
                <a:ea typeface="Calibri"/>
                <a:cs typeface="Calibri"/>
                <a:sym typeface="Calibri"/>
              </a:rPr>
              <a:t>and </a:t>
            </a:r>
            <a:endParaRPr sz="1600" dirty="0">
              <a:solidFill>
                <a:srgbClr val="0070C0"/>
              </a:solidFill>
              <a:latin typeface="Calibri"/>
              <a:ea typeface="Calibri"/>
              <a:cs typeface="Calibri"/>
              <a:sym typeface="Calibri"/>
            </a:endParaRPr>
          </a:p>
          <a:p>
            <a:pPr marR="62230" lvl="0" indent="12700"/>
            <a:r>
              <a:rPr sz="1600" b="1" spc="-10" dirty="0">
                <a:solidFill>
                  <a:srgbClr val="0070C0"/>
                </a:solidFill>
                <a:latin typeface="Calibri"/>
                <a:ea typeface="Calibri"/>
                <a:cs typeface="Calibri"/>
                <a:sym typeface="Calibri"/>
              </a:rPr>
              <a:t>contaminated</a:t>
            </a:r>
            <a:r>
              <a:rPr sz="1600" b="1" spc="-70" dirty="0">
                <a:solidFill>
                  <a:srgbClr val="0070C0"/>
                </a:solidFill>
                <a:latin typeface="Calibri"/>
                <a:ea typeface="Calibri"/>
                <a:cs typeface="Calibri"/>
                <a:sym typeface="Calibri"/>
              </a:rPr>
              <a:t> </a:t>
            </a:r>
            <a:r>
              <a:rPr sz="1600" b="1" spc="-5" dirty="0">
                <a:solidFill>
                  <a:srgbClr val="0070C0"/>
                </a:solidFill>
                <a:latin typeface="Calibri"/>
                <a:ea typeface="Calibri"/>
                <a:cs typeface="Calibri"/>
                <a:sym typeface="Calibri"/>
              </a:rPr>
              <a:t>glass  including medicine  vials</a:t>
            </a:r>
            <a:endParaRPr sz="1600" dirty="0">
              <a:solidFill>
                <a:srgbClr val="0070C0"/>
              </a:solidFill>
              <a:latin typeface="Calibri"/>
              <a:ea typeface="Calibri"/>
              <a:cs typeface="Calibri"/>
              <a:sym typeface="Calibri"/>
            </a:endParaRPr>
          </a:p>
          <a:p>
            <a:pPr lvl="0" indent="12700"/>
            <a:r>
              <a:rPr sz="1600" b="1" spc="-5" dirty="0">
                <a:solidFill>
                  <a:srgbClr val="0070C0"/>
                </a:solidFill>
                <a:latin typeface="Calibri"/>
                <a:ea typeface="Calibri"/>
                <a:cs typeface="Calibri"/>
                <a:sym typeface="Calibri"/>
              </a:rPr>
              <a:t>and</a:t>
            </a:r>
            <a:r>
              <a:rPr sz="1600" b="1" spc="-55" dirty="0">
                <a:solidFill>
                  <a:srgbClr val="0070C0"/>
                </a:solidFill>
                <a:latin typeface="Calibri"/>
                <a:ea typeface="Calibri"/>
                <a:cs typeface="Calibri"/>
                <a:sym typeface="Calibri"/>
              </a:rPr>
              <a:t> </a:t>
            </a:r>
            <a:r>
              <a:rPr sz="1600" b="1" spc="-5" dirty="0">
                <a:solidFill>
                  <a:srgbClr val="0070C0"/>
                </a:solidFill>
                <a:latin typeface="Calibri"/>
                <a:ea typeface="Calibri"/>
                <a:cs typeface="Calibri"/>
                <a:sym typeface="Calibri"/>
              </a:rPr>
              <a:t>ampoules </a:t>
            </a:r>
            <a:r>
              <a:rPr sz="1600" b="1" spc="-10" dirty="0" err="1">
                <a:solidFill>
                  <a:srgbClr val="FFFFFF"/>
                </a:solidFill>
                <a:latin typeface="Calibri"/>
                <a:ea typeface="Calibri"/>
                <a:cs typeface="Calibri"/>
                <a:sym typeface="Calibri"/>
              </a:rPr>
              <a:t>ssware</a:t>
            </a:r>
            <a:r>
              <a:rPr sz="1600" b="1" spc="-10" dirty="0">
                <a:solidFill>
                  <a:srgbClr val="FFFFFF"/>
                </a:solidFill>
                <a:latin typeface="Calibri"/>
                <a:ea typeface="Calibri"/>
                <a:cs typeface="Calibri"/>
                <a:sym typeface="Calibri"/>
              </a:rPr>
              <a:t>:</a:t>
            </a:r>
          </a:p>
        </p:txBody>
      </p:sp>
      <p:sp>
        <p:nvSpPr>
          <p:cNvPr id="91" name="Shape 91"/>
          <p:cNvSpPr/>
          <p:nvPr/>
        </p:nvSpPr>
        <p:spPr>
          <a:xfrm>
            <a:off x="2610731" y="4682197"/>
            <a:ext cx="1523999" cy="1941576"/>
          </a:xfrm>
          <a:prstGeom prst="rect">
            <a:avLst/>
          </a:prstGeom>
          <a:blipFill>
            <a:blip r:embed="rId5"/>
            <a:stretch>
              <a:fillRect/>
            </a:stretch>
          </a:blipFill>
          <a:ln w="12700">
            <a:miter lim="400000"/>
          </a:ln>
        </p:spPr>
        <p:txBody>
          <a:bodyPr lIns="0" tIns="0" rIns="0" bIns="0"/>
          <a:lstStyle/>
          <a:p>
            <a:pPr lvl="0"/>
            <a:endParaRPr/>
          </a:p>
        </p:txBody>
      </p:sp>
      <p:sp>
        <p:nvSpPr>
          <p:cNvPr id="92" name="Shape 92"/>
          <p:cNvSpPr/>
          <p:nvPr/>
        </p:nvSpPr>
        <p:spPr>
          <a:xfrm>
            <a:off x="749105" y="4953002"/>
            <a:ext cx="1482619" cy="1729739"/>
          </a:xfrm>
          <a:prstGeom prst="rect">
            <a:avLst/>
          </a:prstGeom>
          <a:blipFill>
            <a:blip r:embed="rId6"/>
            <a:stretch>
              <a:fillRect/>
            </a:stretch>
          </a:blipFill>
          <a:ln w="12700">
            <a:miter lim="400000"/>
          </a:ln>
        </p:spPr>
        <p:txBody>
          <a:bodyPr lIns="0" tIns="0" rIns="0" bIns="0"/>
          <a:lstStyle/>
          <a:p>
            <a:pPr lvl="0"/>
            <a:endParaRPr/>
          </a:p>
        </p:txBody>
      </p:sp>
      <p:sp>
        <p:nvSpPr>
          <p:cNvPr id="94" name="Shape 94"/>
          <p:cNvSpPr>
            <a:spLocks noGrp="1"/>
          </p:cNvSpPr>
          <p:nvPr>
            <p:ph type="sldNum" sz="quarter" idx="12"/>
          </p:nvPr>
        </p:nvSpPr>
        <p:spPr>
          <a:xfrm>
            <a:off x="185521" y="6439872"/>
            <a:ext cx="148591" cy="127000"/>
          </a:xfrm>
          <a:prstGeom prst="rect">
            <a:avLst/>
          </a:prstGeom>
          <a:extLst>
            <a:ext uri="{C572A759-6A51-4108-AA02-DFA0A04FC94B}">
              <ma14:wrappingTextBoxFlag xmlns="" xmlns:ma14="http://schemas.microsoft.com/office/mac/drawingml/2011/main" val="1"/>
            </a:ext>
          </a:extLst>
        </p:spPr>
        <p:txBody>
          <a:bodyPr lIns="0" tIns="0" rIns="0" bIns="0">
            <a:normAutofit fontScale="62500" lnSpcReduction="20000"/>
          </a:bodyPr>
          <a:lstStyle>
            <a:lvl1pPr indent="25400">
              <a:lnSpc>
                <a:spcPts val="700"/>
              </a:lnSpc>
            </a:lvl1pPr>
          </a:lstStyle>
          <a:p>
            <a:pPr lvl="0">
              <a:defRPr sz="1800" b="0">
                <a:solidFill>
                  <a:srgbClr val="000000"/>
                </a:solidFill>
              </a:defRPr>
            </a:pPr>
            <a:fld id="{86CB4B4D-7CA3-9044-876B-883B54F8677D}" type="slidenum">
              <a:rPr sz="1400" b="1">
                <a:solidFill>
                  <a:srgbClr val="FFFFFF"/>
                </a:solidFill>
              </a:rPr>
              <a:pPr lvl="0">
                <a:defRPr sz="1800" b="0">
                  <a:solidFill>
                    <a:srgbClr val="000000"/>
                  </a:solidFill>
                </a:defRPr>
              </a:pPr>
              <a:t>68</a:t>
            </a:fld>
            <a:endParaRPr sz="1400" b="1">
              <a:solidFill>
                <a:srgbClr val="FFFFFF"/>
              </a:solidFill>
            </a:endParaRPr>
          </a:p>
        </p:txBody>
      </p:sp>
      <p:sp>
        <p:nvSpPr>
          <p:cNvPr id="98" name="Shape 98"/>
          <p:cNvSpPr/>
          <p:nvPr/>
        </p:nvSpPr>
        <p:spPr>
          <a:xfrm>
            <a:off x="6707945" y="1171135"/>
            <a:ext cx="1447800" cy="3581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042"/>
                </a:lnTo>
                <a:lnTo>
                  <a:pt x="13500" y="15042"/>
                </a:lnTo>
                <a:lnTo>
                  <a:pt x="13500" y="19132"/>
                </a:lnTo>
                <a:lnTo>
                  <a:pt x="16200" y="19132"/>
                </a:lnTo>
                <a:lnTo>
                  <a:pt x="10800" y="21600"/>
                </a:lnTo>
                <a:lnTo>
                  <a:pt x="5400" y="19132"/>
                </a:lnTo>
                <a:lnTo>
                  <a:pt x="8100" y="19132"/>
                </a:lnTo>
                <a:lnTo>
                  <a:pt x="8100" y="15042"/>
                </a:lnTo>
                <a:lnTo>
                  <a:pt x="0" y="15042"/>
                </a:lnTo>
                <a:lnTo>
                  <a:pt x="0" y="0"/>
                </a:lnTo>
                <a:close/>
              </a:path>
            </a:pathLst>
          </a:custGeom>
          <a:ln w="25908">
            <a:solidFill>
              <a:srgbClr val="0070C0"/>
            </a:solidFill>
          </a:ln>
        </p:spPr>
        <p:txBody>
          <a:bodyPr lIns="0" tIns="0" rIns="0" bIns="0"/>
          <a:lstStyle/>
          <a:p>
            <a:pPr lvl="0"/>
            <a:endParaRPr/>
          </a:p>
        </p:txBody>
      </p:sp>
      <p:pic>
        <p:nvPicPr>
          <p:cNvPr id="32" name="Picture 31" descr="cardbox.jpg"/>
          <p:cNvPicPr>
            <a:picLocks noChangeAspect="1"/>
          </p:cNvPicPr>
          <p:nvPr/>
        </p:nvPicPr>
        <p:blipFill>
          <a:blip r:embed="rId7" cstate="print"/>
          <a:srcRect l="15000" t="11244" r="13333" b="7493"/>
          <a:stretch>
            <a:fillRect/>
          </a:stretch>
        </p:blipFill>
        <p:spPr>
          <a:xfrm>
            <a:off x="6638781" y="5205512"/>
            <a:ext cx="1735015" cy="1311349"/>
          </a:xfrm>
          <a:prstGeom prst="rect">
            <a:avLst/>
          </a:prstGeom>
        </p:spPr>
      </p:pic>
      <p:pic>
        <p:nvPicPr>
          <p:cNvPr id="30" name="image38.jpeg" descr="C:\Users\PARMES~1\AppData\Local\Temp\NS-800-white.jpg"/>
          <p:cNvPicPr/>
          <p:nvPr/>
        </p:nvPicPr>
        <p:blipFill>
          <a:blip r:embed="rId8">
            <a:extLst/>
          </a:blip>
          <a:srcRect t="7836"/>
          <a:stretch>
            <a:fillRect/>
          </a:stretch>
        </p:blipFill>
        <p:spPr>
          <a:xfrm>
            <a:off x="4705644" y="4698610"/>
            <a:ext cx="1365768" cy="2159391"/>
          </a:xfrm>
          <a:prstGeom prst="rect">
            <a:avLst/>
          </a:prstGeom>
          <a:ln w="12700">
            <a:miter lim="400000"/>
          </a:ln>
        </p:spPr>
      </p:pic>
      <p:sp>
        <p:nvSpPr>
          <p:cNvPr id="31" name="Rectangle 30"/>
          <p:cNvSpPr/>
          <p:nvPr/>
        </p:nvSpPr>
        <p:spPr>
          <a:xfrm>
            <a:off x="0" y="196948"/>
            <a:ext cx="8991599" cy="539004"/>
          </a:xfrm>
          <a:prstGeom prst="rect">
            <a:avLst/>
          </a:prstGeom>
        </p:spPr>
        <p:txBody>
          <a:bodyPr vert="horz" lIns="91440" tIns="45720" rIns="91440" bIns="45720" rtlCol="0" anchor="ctr">
            <a:noAutofit/>
          </a:bodyPr>
          <a:lstStyle/>
          <a:p>
            <a:pPr algn="ctr">
              <a:spcBef>
                <a:spcPct val="0"/>
              </a:spcBef>
            </a:pPr>
            <a:r>
              <a:rPr lang="en-US" sz="3200" b="1" dirty="0">
                <a:solidFill>
                  <a:schemeClr val="accent1">
                    <a:lumMod val="75000"/>
                  </a:schemeClr>
                </a:solidFill>
                <a:latin typeface="+mj-lt"/>
                <a:ea typeface="+mj-ea"/>
                <a:cs typeface="+mj-cs"/>
              </a:rPr>
              <a:t>BIO -MEDICAL WASTE MANAGEMENT- </a:t>
            </a:r>
            <a:r>
              <a:rPr lang="en-US" sz="2800" b="1" dirty="0">
                <a:solidFill>
                  <a:srgbClr val="C00000"/>
                </a:solidFill>
                <a:latin typeface="+mj-lt"/>
                <a:ea typeface="+mj-ea"/>
                <a:cs typeface="+mj-cs"/>
              </a:rPr>
              <a:t>SEGRAGATION</a:t>
            </a:r>
          </a:p>
        </p:txBody>
      </p:sp>
    </p:spTree>
    <p:extLst>
      <p:ext uri="{BB962C8B-B14F-4D97-AF65-F5344CB8AC3E}">
        <p14:creationId xmlns:p14="http://schemas.microsoft.com/office/powerpoint/2010/main" val="287887251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vert="horz" lIns="91440" tIns="45720" rIns="91440" bIns="45720" rtlCol="0" anchor="ctr">
            <a:noAutofit/>
          </a:bodyPr>
          <a:lstStyle/>
          <a:p>
            <a:r>
              <a:rPr lang="en-US" sz="3600" b="1" dirty="0">
                <a:solidFill>
                  <a:schemeClr val="accent1">
                    <a:lumMod val="75000"/>
                  </a:schemeClr>
                </a:solidFill>
              </a:rPr>
              <a:t>Treatment &amp; Disposal</a:t>
            </a:r>
          </a:p>
        </p:txBody>
      </p:sp>
      <p:sp>
        <p:nvSpPr>
          <p:cNvPr id="3" name="Content Placeholder 2"/>
          <p:cNvSpPr>
            <a:spLocks noGrp="1"/>
          </p:cNvSpPr>
          <p:nvPr>
            <p:ph idx="1"/>
          </p:nvPr>
        </p:nvSpPr>
        <p:spPr>
          <a:xfrm>
            <a:off x="152400" y="1066800"/>
            <a:ext cx="8686800" cy="5486400"/>
          </a:xfrm>
        </p:spPr>
        <p:txBody>
          <a:bodyPr>
            <a:noAutofit/>
          </a:bodyPr>
          <a:lstStyle/>
          <a:p>
            <a:pPr algn="just">
              <a:lnSpc>
                <a:spcPct val="120000"/>
              </a:lnSpc>
              <a:spcBef>
                <a:spcPts val="600"/>
              </a:spcBef>
            </a:pPr>
            <a:r>
              <a:rPr lang="en-US" sz="1900" dirty="0" smtClean="0"/>
              <a:t>BMW shall be treated &amp; disposed of in accordance with Schedule I &amp; II</a:t>
            </a:r>
          </a:p>
          <a:p>
            <a:pPr algn="just">
              <a:lnSpc>
                <a:spcPct val="120000"/>
              </a:lnSpc>
              <a:spcBef>
                <a:spcPts val="600"/>
              </a:spcBef>
            </a:pPr>
            <a:r>
              <a:rPr lang="en-US" sz="1900" dirty="0" smtClean="0"/>
              <a:t>Occupier shall handover the segregated BMW to CBWTF including pre-treated lab and highly infectious waste for further treatment. </a:t>
            </a:r>
            <a:r>
              <a:rPr lang="en-US" sz="1900" b="1" dirty="0" smtClean="0">
                <a:solidFill>
                  <a:srgbClr val="C00000"/>
                </a:solidFill>
              </a:rPr>
              <a:t>Efficacy: Log4 for Disinfection and Log 6 for Sterilization. </a:t>
            </a:r>
          </a:p>
          <a:p>
            <a:pPr algn="just">
              <a:lnSpc>
                <a:spcPct val="120000"/>
              </a:lnSpc>
              <a:spcBef>
                <a:spcPts val="600"/>
              </a:spcBef>
            </a:pPr>
            <a:r>
              <a:rPr lang="en-US" sz="1900" dirty="0" smtClean="0"/>
              <a:t>No Occupier shall establish captive treatment facility if CBWTF is located at </a:t>
            </a:r>
            <a:r>
              <a:rPr lang="en-US" sz="1900" b="1" dirty="0" smtClean="0">
                <a:solidFill>
                  <a:srgbClr val="C00000"/>
                </a:solidFill>
              </a:rPr>
              <a:t>75 Km</a:t>
            </a:r>
            <a:r>
              <a:rPr lang="en-US" sz="1900" dirty="0" smtClean="0"/>
              <a:t>. If services of CBWTF not available, occupier shall setup captive treatment facility as per authorization from SPCB.</a:t>
            </a:r>
          </a:p>
          <a:p>
            <a:pPr algn="just">
              <a:lnSpc>
                <a:spcPct val="120000"/>
              </a:lnSpc>
              <a:spcBef>
                <a:spcPts val="600"/>
              </a:spcBef>
            </a:pPr>
            <a:r>
              <a:rPr lang="en-US" sz="1900" dirty="0" smtClean="0"/>
              <a:t>Every occupier shall phase out use of chlorinated plastic bags within </a:t>
            </a:r>
            <a:r>
              <a:rPr lang="en-US" sz="1900" b="1" dirty="0" smtClean="0">
                <a:solidFill>
                  <a:srgbClr val="C00000"/>
                </a:solidFill>
              </a:rPr>
              <a:t>two years</a:t>
            </a:r>
            <a:r>
              <a:rPr lang="en-US" sz="1900" dirty="0" smtClean="0">
                <a:solidFill>
                  <a:srgbClr val="C00000"/>
                </a:solidFill>
              </a:rPr>
              <a:t>. </a:t>
            </a:r>
          </a:p>
          <a:p>
            <a:pPr algn="just">
              <a:lnSpc>
                <a:spcPct val="120000"/>
              </a:lnSpc>
              <a:spcBef>
                <a:spcPts val="600"/>
              </a:spcBef>
            </a:pPr>
            <a:r>
              <a:rPr lang="en-US" sz="1900" dirty="0" smtClean="0"/>
              <a:t>The bags used for handling of BMW should be as per  BIS Specifications (to be formulated) till such time  as per </a:t>
            </a:r>
            <a:r>
              <a:rPr lang="en-US" sz="1900" b="1" dirty="0" smtClean="0">
                <a:solidFill>
                  <a:srgbClr val="C00000"/>
                </a:solidFill>
              </a:rPr>
              <a:t>PWM  Rules, 2016 (i.e., = or &gt; 50 µ thick)</a:t>
            </a:r>
          </a:p>
          <a:p>
            <a:pPr algn="just">
              <a:lnSpc>
                <a:spcPct val="120000"/>
              </a:lnSpc>
              <a:spcBef>
                <a:spcPts val="600"/>
              </a:spcBef>
            </a:pPr>
            <a:r>
              <a:rPr lang="en-US" sz="1900" dirty="0" smtClean="0"/>
              <a:t>After treatment, the recyclable BMW shall be given to recyclers authorized / registration from  Prescribed Authority</a:t>
            </a:r>
          </a:p>
          <a:p>
            <a:pPr algn="just">
              <a:lnSpc>
                <a:spcPct val="120000"/>
              </a:lnSpc>
              <a:spcBef>
                <a:spcPts val="600"/>
              </a:spcBef>
            </a:pPr>
            <a:r>
              <a:rPr lang="en-US" sz="1900" dirty="0" smtClean="0"/>
              <a:t>Handling and disposal of </a:t>
            </a:r>
            <a:r>
              <a:rPr lang="en-US" sz="1900" b="1" dirty="0" smtClean="0">
                <a:solidFill>
                  <a:srgbClr val="C00000"/>
                </a:solidFill>
              </a:rPr>
              <a:t>mercury waste and lead waste</a:t>
            </a:r>
            <a:r>
              <a:rPr lang="en-US" sz="1900" dirty="0" smtClean="0">
                <a:solidFill>
                  <a:srgbClr val="C00000"/>
                </a:solidFill>
              </a:rPr>
              <a:t> </a:t>
            </a:r>
            <a:r>
              <a:rPr lang="en-US" sz="1900" dirty="0" smtClean="0"/>
              <a:t>shall be in accordance with the respective rules / guidelines</a:t>
            </a:r>
          </a:p>
        </p:txBody>
      </p:sp>
    </p:spTree>
    <p:extLst>
      <p:ext uri="{BB962C8B-B14F-4D97-AF65-F5344CB8AC3E}">
        <p14:creationId xmlns:p14="http://schemas.microsoft.com/office/powerpoint/2010/main" val="310229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vert="horz" lIns="91440" tIns="45720" rIns="91440" bIns="45720" rtlCol="0" anchor="ctr">
            <a:noAutofit/>
          </a:bodyPr>
          <a:lstStyle/>
          <a:p>
            <a:r>
              <a:rPr lang="en-IN" sz="3600" b="1" dirty="0">
                <a:solidFill>
                  <a:srgbClr val="0070C0"/>
                </a:solidFill>
              </a:rPr>
              <a:t>Tools</a:t>
            </a:r>
          </a:p>
        </p:txBody>
      </p:sp>
      <p:sp>
        <p:nvSpPr>
          <p:cNvPr id="3" name="Content Placeholder 2"/>
          <p:cNvSpPr>
            <a:spLocks noGrp="1"/>
          </p:cNvSpPr>
          <p:nvPr>
            <p:ph idx="1"/>
          </p:nvPr>
        </p:nvSpPr>
        <p:spPr>
          <a:xfrm>
            <a:off x="475343" y="990600"/>
            <a:ext cx="8229600" cy="4983163"/>
          </a:xfrm>
        </p:spPr>
        <p:txBody>
          <a:bodyPr>
            <a:noAutofit/>
          </a:bodyPr>
          <a:lstStyle/>
          <a:p>
            <a:r>
              <a:rPr lang="en-IN" sz="2800" dirty="0" smtClean="0"/>
              <a:t>Enhance Penalty </a:t>
            </a:r>
            <a:r>
              <a:rPr lang="en-IN" sz="2800" dirty="0"/>
              <a:t>for repeated violations  under 24, 25 or </a:t>
            </a:r>
            <a:r>
              <a:rPr lang="en-IN" sz="2800" dirty="0" smtClean="0"/>
              <a:t>26:- </a:t>
            </a:r>
            <a:r>
              <a:rPr lang="en-IN" sz="2800" dirty="0" smtClean="0">
                <a:solidFill>
                  <a:srgbClr val="FF0000"/>
                </a:solidFill>
              </a:rPr>
              <a:t>2 to 7 tears with fine</a:t>
            </a:r>
            <a:endParaRPr lang="en-IN" sz="2800" dirty="0">
              <a:solidFill>
                <a:srgbClr val="FF0000"/>
              </a:solidFill>
            </a:endParaRPr>
          </a:p>
          <a:p>
            <a:r>
              <a:rPr lang="en-IN" sz="2800" dirty="0" smtClean="0"/>
              <a:t>Offences by the Govt. Dept. 48: Head of the dept. is liable</a:t>
            </a:r>
          </a:p>
          <a:p>
            <a:r>
              <a:rPr lang="en-IN" sz="2800" dirty="0" smtClean="0"/>
              <a:t>Cognizance 49:- No cognizance unless complaint by the Board or officer authorised or any person with 60 days notice</a:t>
            </a:r>
          </a:p>
          <a:p>
            <a:r>
              <a:rPr lang="en-IN" sz="2800" dirty="0" smtClean="0"/>
              <a:t>Section 50: Members, Officers and Servants of the Board are deemed Public servants under this Act (45 of 1860) and within the meaning of section 21 of IPC : 50.</a:t>
            </a:r>
          </a:p>
          <a:p>
            <a:pPr marL="0" indent="0">
              <a:buNone/>
            </a:pPr>
            <a:endParaRPr lang="en-IN" sz="2800" dirty="0" smtClean="0"/>
          </a:p>
          <a:p>
            <a:endParaRPr lang="en-IN" sz="2800" dirty="0"/>
          </a:p>
        </p:txBody>
      </p:sp>
    </p:spTree>
    <p:extLst>
      <p:ext uri="{BB962C8B-B14F-4D97-AF65-F5344CB8AC3E}">
        <p14:creationId xmlns:p14="http://schemas.microsoft.com/office/powerpoint/2010/main" val="29314927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
            <a:ext cx="8362950" cy="609601"/>
          </a:xfrm>
        </p:spPr>
        <p:txBody>
          <a:bodyPr vert="horz" lIns="91440" tIns="45720" rIns="91440" bIns="45720" rtlCol="0" anchor="ctr">
            <a:noAutofit/>
          </a:bodyPr>
          <a:lstStyle/>
          <a:p>
            <a:r>
              <a:rPr lang="en-US" sz="3600" b="1" dirty="0">
                <a:solidFill>
                  <a:schemeClr val="accent1">
                    <a:lumMod val="75000"/>
                  </a:schemeClr>
                </a:solidFill>
              </a:rPr>
              <a:t/>
            </a:r>
            <a:br>
              <a:rPr lang="en-US" sz="3600" b="1" dirty="0">
                <a:solidFill>
                  <a:schemeClr val="accent1">
                    <a:lumMod val="75000"/>
                  </a:schemeClr>
                </a:solidFill>
              </a:rPr>
            </a:br>
            <a:r>
              <a:rPr lang="en-US" sz="3600" b="1" dirty="0">
                <a:solidFill>
                  <a:schemeClr val="accent1">
                    <a:lumMod val="75000"/>
                  </a:schemeClr>
                </a:solidFill>
              </a:rPr>
              <a:t>TREATMENT AND DISPOSAL AT </a:t>
            </a:r>
            <a:r>
              <a:rPr lang="en-US" sz="3600" b="1" dirty="0">
                <a:solidFill>
                  <a:schemeClr val="accent1">
                    <a:lumMod val="75000"/>
                  </a:schemeClr>
                </a:solidFill>
                <a:hlinkClick r:id="rId2" action="ppaction://hlinkfile"/>
              </a:rPr>
              <a:t>CBMWTF</a:t>
            </a:r>
            <a:r>
              <a:rPr lang="en-US" sz="3600" b="1" dirty="0">
                <a:solidFill>
                  <a:schemeClr val="accent1">
                    <a:lumMod val="75000"/>
                  </a:schemeClr>
                </a:solidFill>
              </a:rPr>
              <a:t/>
            </a:r>
            <a:br>
              <a:rPr lang="en-US" sz="3600" b="1" dirty="0">
                <a:solidFill>
                  <a:schemeClr val="accent1">
                    <a:lumMod val="75000"/>
                  </a:schemeClr>
                </a:solidFill>
              </a:rPr>
            </a:br>
            <a:endParaRPr lang="en-US" sz="3600" b="1" dirty="0">
              <a:solidFill>
                <a:schemeClr val="accent1">
                  <a:lumMod val="75000"/>
                </a:schemeClr>
              </a:solidFill>
            </a:endParaRPr>
          </a:p>
        </p:txBody>
      </p:sp>
      <p:pic>
        <p:nvPicPr>
          <p:cNvPr id="4" name="Content Placeholder 3" descr="IMG-20170623-WA0014.jpg"/>
          <p:cNvPicPr>
            <a:picLocks noGrp="1"/>
          </p:cNvPicPr>
          <p:nvPr>
            <p:ph idx="1"/>
          </p:nvPr>
        </p:nvPicPr>
        <p:blipFill>
          <a:blip r:embed="rId3"/>
          <a:stretch>
            <a:fillRect/>
          </a:stretch>
        </p:blipFill>
        <p:spPr>
          <a:xfrm>
            <a:off x="0" y="990600"/>
            <a:ext cx="9144000" cy="5867400"/>
          </a:xfrm>
          <a:prstGeom prst="rect">
            <a:avLst/>
          </a:prstGeom>
        </p:spPr>
      </p:pic>
    </p:spTree>
    <p:extLst>
      <p:ext uri="{BB962C8B-B14F-4D97-AF65-F5344CB8AC3E}">
        <p14:creationId xmlns:p14="http://schemas.microsoft.com/office/powerpoint/2010/main" val="39643525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86750" cy="304800"/>
          </a:xfrm>
        </p:spPr>
        <p:txBody>
          <a:bodyPr vert="horz" lIns="91440" tIns="45720" rIns="91440" bIns="45720" rtlCol="0" anchor="ctr">
            <a:noAutofit/>
          </a:bodyPr>
          <a:lstStyle/>
          <a:p>
            <a:r>
              <a:rPr lang="en-US" sz="3600" b="1" dirty="0">
                <a:solidFill>
                  <a:schemeClr val="accent1">
                    <a:lumMod val="75000"/>
                  </a:schemeClr>
                </a:solidFill>
              </a:rPr>
              <a:t>Regulation FLOW CHARTBMW</a:t>
            </a:r>
          </a:p>
        </p:txBody>
      </p:sp>
      <p:pic>
        <p:nvPicPr>
          <p:cNvPr id="4" name="Content Placeholder 3" descr="BIO MEDICAL CHART-Model.jpg"/>
          <p:cNvPicPr>
            <a:picLocks noGrp="1"/>
          </p:cNvPicPr>
          <p:nvPr>
            <p:ph idx="1"/>
          </p:nvPr>
        </p:nvPicPr>
        <p:blipFill>
          <a:blip r:embed="rId2"/>
          <a:stretch>
            <a:fillRect/>
          </a:stretch>
        </p:blipFill>
        <p:spPr>
          <a:xfrm>
            <a:off x="0" y="685800"/>
            <a:ext cx="9143999" cy="6172200"/>
          </a:xfrm>
          <a:prstGeom prst="rect">
            <a:avLst/>
          </a:prstGeom>
        </p:spPr>
      </p:pic>
    </p:spTree>
    <p:extLst>
      <p:ext uri="{BB962C8B-B14F-4D97-AF65-F5344CB8AC3E}">
        <p14:creationId xmlns:p14="http://schemas.microsoft.com/office/powerpoint/2010/main" val="35265068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vert="horz" lIns="91440" tIns="45720" rIns="91440" bIns="45720" rtlCol="0" anchor="ctr">
            <a:noAutofit/>
          </a:bodyPr>
          <a:lstStyle/>
          <a:p>
            <a:r>
              <a:rPr lang="en-IN" sz="3600" b="1" dirty="0">
                <a:solidFill>
                  <a:schemeClr val="accent1">
                    <a:lumMod val="75000"/>
                  </a:schemeClr>
                </a:solidFill>
              </a:rPr>
              <a:t>Other wastes</a:t>
            </a:r>
          </a:p>
        </p:txBody>
      </p:sp>
      <p:sp>
        <p:nvSpPr>
          <p:cNvPr id="3" name="Content Placeholder 2"/>
          <p:cNvSpPr>
            <a:spLocks noGrp="1"/>
          </p:cNvSpPr>
          <p:nvPr>
            <p:ph idx="1"/>
          </p:nvPr>
        </p:nvSpPr>
        <p:spPr>
          <a:xfrm>
            <a:off x="762000" y="990600"/>
            <a:ext cx="7620000" cy="4525963"/>
          </a:xfrm>
        </p:spPr>
        <p:txBody>
          <a:bodyPr>
            <a:normAutofit/>
          </a:bodyPr>
          <a:lstStyle/>
          <a:p>
            <a:r>
              <a:rPr lang="en-IN" sz="2800" dirty="0" smtClean="0"/>
              <a:t>E- Waste</a:t>
            </a:r>
          </a:p>
          <a:p>
            <a:r>
              <a:rPr lang="en-IN" sz="2800" dirty="0" smtClean="0"/>
              <a:t>Plastic Waste</a:t>
            </a:r>
          </a:p>
          <a:p>
            <a:r>
              <a:rPr lang="en-IN" sz="2800" dirty="0" smtClean="0"/>
              <a:t>C&amp;D Waste</a:t>
            </a:r>
          </a:p>
          <a:p>
            <a:r>
              <a:rPr lang="en-IN" sz="2800" dirty="0" smtClean="0"/>
              <a:t>Lead Acid Battery Recycling</a:t>
            </a:r>
          </a:p>
          <a:p>
            <a:r>
              <a:rPr lang="en-IN" sz="2800" dirty="0" smtClean="0"/>
              <a:t>Coastal Zone Management</a:t>
            </a:r>
          </a:p>
          <a:p>
            <a:r>
              <a:rPr lang="en-IN" sz="2800" dirty="0" smtClean="0"/>
              <a:t>Transboundary movement of wastes</a:t>
            </a:r>
          </a:p>
          <a:p>
            <a:r>
              <a:rPr lang="en-IN" sz="2800" dirty="0" smtClean="0"/>
              <a:t>Bio Medical wastes</a:t>
            </a:r>
            <a:endParaRPr lang="en-IN" sz="2800" dirty="0"/>
          </a:p>
        </p:txBody>
      </p:sp>
    </p:spTree>
    <p:extLst>
      <p:ext uri="{BB962C8B-B14F-4D97-AF65-F5344CB8AC3E}">
        <p14:creationId xmlns:p14="http://schemas.microsoft.com/office/powerpoint/2010/main" val="3521578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fontScale="92500" lnSpcReduction="10000"/>
          </a:bodyPr>
          <a:lstStyle/>
          <a:p>
            <a:endParaRPr lang="en-IN" dirty="0" smtClean="0"/>
          </a:p>
          <a:p>
            <a:pPr marL="0" indent="0" algn="ctr">
              <a:buNone/>
            </a:pPr>
            <a:r>
              <a:rPr lang="en-IN" sz="5800" dirty="0" smtClean="0"/>
              <a:t>THANK YOU</a:t>
            </a:r>
          </a:p>
          <a:p>
            <a:pPr marL="0" indent="0" algn="r">
              <a:buNone/>
            </a:pPr>
            <a:endParaRPr lang="en-IN" dirty="0" smtClean="0"/>
          </a:p>
          <a:p>
            <a:pPr marL="0" indent="0" algn="r">
              <a:buNone/>
            </a:pPr>
            <a:endParaRPr lang="en-IN" dirty="0"/>
          </a:p>
          <a:p>
            <a:pPr marL="0" indent="0" algn="r">
              <a:buNone/>
            </a:pPr>
            <a:r>
              <a:rPr lang="en-IN" sz="3000" dirty="0" smtClean="0"/>
              <a:t>Dr. Dilip Boralkar</a:t>
            </a:r>
          </a:p>
          <a:p>
            <a:pPr marL="0" indent="0" algn="r">
              <a:buNone/>
            </a:pPr>
            <a:r>
              <a:rPr lang="en-IN" sz="3000" dirty="0" smtClean="0"/>
              <a:t>Email: </a:t>
            </a:r>
            <a:r>
              <a:rPr lang="en-IN" sz="3000" dirty="0" smtClean="0">
                <a:hlinkClick r:id="rId2"/>
              </a:rPr>
              <a:t>dbboralkar@gmail.com</a:t>
            </a:r>
            <a:endParaRPr lang="en-IN" sz="3000" dirty="0" smtClean="0"/>
          </a:p>
          <a:p>
            <a:pPr marL="0" indent="0" algn="r">
              <a:buNone/>
            </a:pPr>
            <a:r>
              <a:rPr lang="en-IN" sz="3000" dirty="0" smtClean="0"/>
              <a:t>Website: </a:t>
            </a:r>
            <a:r>
              <a:rPr lang="en-IN" sz="3000" dirty="0" smtClean="0">
                <a:hlinkClick r:id="rId3"/>
              </a:rPr>
              <a:t>www.boralkar.com</a:t>
            </a:r>
            <a:endParaRPr lang="en-IN" sz="3000" dirty="0" smtClean="0"/>
          </a:p>
          <a:p>
            <a:pPr marL="0" indent="0" algn="r">
              <a:buNone/>
            </a:pPr>
            <a:r>
              <a:rPr lang="en-IN" sz="3000" dirty="0" smtClean="0"/>
              <a:t>Cell No. +91-9892542288</a:t>
            </a:r>
          </a:p>
          <a:p>
            <a:pPr marL="0" indent="0" algn="r">
              <a:buNone/>
            </a:pPr>
            <a:endParaRPr lang="en-IN" sz="8000" dirty="0"/>
          </a:p>
        </p:txBody>
      </p:sp>
    </p:spTree>
    <p:extLst>
      <p:ext uri="{BB962C8B-B14F-4D97-AF65-F5344CB8AC3E}">
        <p14:creationId xmlns:p14="http://schemas.microsoft.com/office/powerpoint/2010/main" val="3925700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vert="horz" lIns="91440" tIns="45720" rIns="91440" bIns="45720" rtlCol="0" anchor="ctr">
            <a:normAutofit/>
          </a:bodyPr>
          <a:lstStyle/>
          <a:p>
            <a:r>
              <a:rPr lang="en-IN" sz="3600" b="1" dirty="0">
                <a:solidFill>
                  <a:srgbClr val="0070C0"/>
                </a:solidFill>
              </a:rPr>
              <a:t>Air Pollution Control</a:t>
            </a:r>
          </a:p>
        </p:txBody>
      </p:sp>
      <p:sp>
        <p:nvSpPr>
          <p:cNvPr id="3" name="Content Placeholder 2"/>
          <p:cNvSpPr>
            <a:spLocks noGrp="1"/>
          </p:cNvSpPr>
          <p:nvPr>
            <p:ph idx="1"/>
          </p:nvPr>
        </p:nvSpPr>
        <p:spPr>
          <a:xfrm>
            <a:off x="609600" y="1219200"/>
            <a:ext cx="8229600" cy="4525963"/>
          </a:xfrm>
        </p:spPr>
        <p:txBody>
          <a:bodyPr>
            <a:normAutofit/>
          </a:bodyPr>
          <a:lstStyle/>
          <a:p>
            <a:r>
              <a:rPr lang="en-IN" sz="2800" dirty="0" smtClean="0"/>
              <a:t>Air Pollution Control Area</a:t>
            </a:r>
          </a:p>
          <a:p>
            <a:r>
              <a:rPr lang="en-IN" sz="2800" dirty="0" smtClean="0"/>
              <a:t>AAQS (Industrial, Residential Sensitive areas), NAAQM/GEMS</a:t>
            </a:r>
          </a:p>
          <a:p>
            <a:r>
              <a:rPr lang="en-IN" sz="2800" dirty="0" smtClean="0"/>
              <a:t>Emission Standards: Conc. and load based, fuel, vehicular emissions, DG set, Stone Crushers, Fly Ash Utilisation, Noise</a:t>
            </a:r>
          </a:p>
          <a:p>
            <a:r>
              <a:rPr lang="en-IN" sz="2800" dirty="0" smtClean="0"/>
              <a:t>APCDs</a:t>
            </a:r>
          </a:p>
          <a:p>
            <a:r>
              <a:rPr lang="en-IN" sz="2800" dirty="0" smtClean="0"/>
              <a:t>Surveillance monitoring</a:t>
            </a:r>
          </a:p>
          <a:p>
            <a:endParaRPr lang="en-IN" sz="2800" dirty="0"/>
          </a:p>
        </p:txBody>
      </p:sp>
    </p:spTree>
    <p:extLst>
      <p:ext uri="{BB962C8B-B14F-4D97-AF65-F5344CB8AC3E}">
        <p14:creationId xmlns:p14="http://schemas.microsoft.com/office/powerpoint/2010/main" val="3627085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152400"/>
            <a:ext cx="8229600" cy="1143000"/>
          </a:xfrm>
        </p:spPr>
        <p:txBody>
          <a:bodyPr vert="horz" lIns="91440" tIns="45720" rIns="91440" bIns="45720" rtlCol="0" anchor="ctr">
            <a:normAutofit/>
          </a:bodyPr>
          <a:lstStyle/>
          <a:p>
            <a:r>
              <a:rPr lang="en-IN" sz="3600" b="1" dirty="0">
                <a:solidFill>
                  <a:srgbClr val="0070C0"/>
                </a:solidFill>
              </a:rPr>
              <a:t>Water Pollution Control</a:t>
            </a:r>
          </a:p>
        </p:txBody>
      </p:sp>
      <p:sp>
        <p:nvSpPr>
          <p:cNvPr id="3" name="Content Placeholder 2"/>
          <p:cNvSpPr>
            <a:spLocks noGrp="1"/>
          </p:cNvSpPr>
          <p:nvPr>
            <p:ph idx="1"/>
          </p:nvPr>
        </p:nvSpPr>
        <p:spPr/>
        <p:txBody>
          <a:bodyPr>
            <a:normAutofit/>
          </a:bodyPr>
          <a:lstStyle/>
          <a:p>
            <a:r>
              <a:rPr lang="en-IN" sz="2800" dirty="0" smtClean="0">
                <a:solidFill>
                  <a:srgbClr val="FF0000"/>
                </a:solidFill>
              </a:rPr>
              <a:t>Standards</a:t>
            </a:r>
            <a:r>
              <a:rPr lang="en-IN" sz="2800" dirty="0" smtClean="0"/>
              <a:t> MINAS,EPA, Recipient Based, </a:t>
            </a:r>
            <a:r>
              <a:rPr lang="en-IN" sz="2800" dirty="0" smtClean="0">
                <a:solidFill>
                  <a:srgbClr val="FF0000"/>
                </a:solidFill>
              </a:rPr>
              <a:t>Mass Based</a:t>
            </a:r>
            <a:r>
              <a:rPr lang="en-IN" sz="2800" dirty="0" smtClean="0"/>
              <a:t>, Water use restriction (sugar, Refinery)</a:t>
            </a:r>
          </a:p>
          <a:p>
            <a:r>
              <a:rPr lang="en-IN" sz="2800" dirty="0" smtClean="0"/>
              <a:t>Compliance by Large &amp; Medium industry</a:t>
            </a:r>
          </a:p>
          <a:p>
            <a:r>
              <a:rPr lang="en-IN" sz="2800" dirty="0" smtClean="0"/>
              <a:t>Compliance by SMEs, CETP</a:t>
            </a:r>
          </a:p>
          <a:p>
            <a:r>
              <a:rPr lang="en-IN" sz="2800" dirty="0" smtClean="0"/>
              <a:t>Compliance by Local Self Governments (ULBs)</a:t>
            </a:r>
          </a:p>
          <a:p>
            <a:r>
              <a:rPr lang="en-IN" sz="2800" dirty="0" smtClean="0"/>
              <a:t>GEMS/MINARS/State level WQM programs</a:t>
            </a:r>
          </a:p>
          <a:p>
            <a:endParaRPr lang="en-IN" sz="2800" dirty="0" smtClean="0"/>
          </a:p>
          <a:p>
            <a:endParaRPr lang="en-IN" sz="2800" dirty="0"/>
          </a:p>
        </p:txBody>
      </p:sp>
    </p:spTree>
    <p:extLst>
      <p:ext uri="{BB962C8B-B14F-4D97-AF65-F5344CB8AC3E}">
        <p14:creationId xmlns:p14="http://schemas.microsoft.com/office/powerpoint/2010/main" val="526360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4454</Words>
  <Application>Microsoft Office PowerPoint</Application>
  <PresentationFormat>On-screen Show (4:3)</PresentationFormat>
  <Paragraphs>704</Paragraphs>
  <Slides>73</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Flash Document</vt:lpstr>
      <vt:lpstr> Conducting Inspection of Industries for Prevention &amp; Control of Pollution </vt:lpstr>
      <vt:lpstr>Pollution Control &amp; Environmental Regulation Apparatus in India</vt:lpstr>
      <vt:lpstr>Functions of the Board  </vt:lpstr>
      <vt:lpstr>Functions of the Board </vt:lpstr>
      <vt:lpstr>Tools</vt:lpstr>
      <vt:lpstr>Tools</vt:lpstr>
      <vt:lpstr>Tools</vt:lpstr>
      <vt:lpstr>Air Pollution Control</vt:lpstr>
      <vt:lpstr>Water Pollution Control</vt:lpstr>
      <vt:lpstr>PowerPoint Presentation</vt:lpstr>
      <vt:lpstr>Common Effluent Treatment Plants</vt:lpstr>
      <vt:lpstr>CETPs in Maharashtra State</vt:lpstr>
      <vt:lpstr>PowerPoint Presentation</vt:lpstr>
      <vt:lpstr>PowerPoint Presentation</vt:lpstr>
      <vt:lpstr>Hazardous Waste Management Rules, 2016</vt:lpstr>
      <vt:lpstr>PowerPoint Presentation</vt:lpstr>
      <vt:lpstr>PowerPoint Presentation</vt:lpstr>
      <vt:lpstr>Directions regarding domestic HW (i): National Inventory</vt:lpstr>
      <vt:lpstr>Directions regarding domestic HW (vi): National Inventory of illegal HW dump sites</vt:lpstr>
      <vt:lpstr>Directions regarding domestic HW National Inventory of illegal HW dump sites</vt:lpstr>
      <vt:lpstr>Directions regarding domestic HW National Inventory of illegal HW dump sites</vt:lpstr>
      <vt:lpstr>Directions regarding domestic HW National Inventory of illegal HW dump sites</vt:lpstr>
      <vt:lpstr>Directions regarding domestic HW National Inventory of illegal HW dump sites</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(SCMC) Achievable vision for effective &amp; total management of HW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Hazardous Waste Treatment Options: BURRY OR BURN  </vt:lpstr>
      <vt:lpstr>Solution to the Problem</vt:lpstr>
      <vt:lpstr>Laboratory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Bio-medical waste management rules, 2016</vt:lpstr>
      <vt:lpstr>Application</vt:lpstr>
      <vt:lpstr>Bio-medical waste management rules, 2016</vt:lpstr>
      <vt:lpstr>PowerPoint Presentation</vt:lpstr>
      <vt:lpstr>Treatment &amp; Disposal</vt:lpstr>
      <vt:lpstr> TREATMENT AND DISPOSAL AT CBMWTF </vt:lpstr>
      <vt:lpstr>Regulation FLOW CHARTBMW</vt:lpstr>
      <vt:lpstr>Other wastes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Boralkar</dc:creator>
  <cp:lastModifiedBy>DBBORALKAR</cp:lastModifiedBy>
  <cp:revision>50</cp:revision>
  <dcterms:created xsi:type="dcterms:W3CDTF">2016-04-19T05:54:18Z</dcterms:created>
  <dcterms:modified xsi:type="dcterms:W3CDTF">2019-03-15T10:25:54Z</dcterms:modified>
</cp:coreProperties>
</file>